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2" r:id="rId1"/>
    <p:sldMasterId id="2147483680" r:id="rId2"/>
    <p:sldMasterId id="2147483648" r:id="rId3"/>
  </p:sldMasterIdLst>
  <p:notesMasterIdLst>
    <p:notesMasterId r:id="rId17"/>
  </p:notesMasterIdLst>
  <p:sldIdLst>
    <p:sldId id="1426" r:id="rId4"/>
    <p:sldId id="1448" r:id="rId5"/>
    <p:sldId id="1432" r:id="rId6"/>
    <p:sldId id="1450" r:id="rId7"/>
    <p:sldId id="1438" r:id="rId8"/>
    <p:sldId id="1436" r:id="rId9"/>
    <p:sldId id="1440" r:id="rId10"/>
    <p:sldId id="1441" r:id="rId11"/>
    <p:sldId id="1442" r:id="rId12"/>
    <p:sldId id="1447" r:id="rId13"/>
    <p:sldId id="1445" r:id="rId14"/>
    <p:sldId id="1435" r:id="rId15"/>
    <p:sldId id="1429" r:id="rId16"/>
  </p:sldIdLst>
  <p:sldSz cx="9144000" cy="5143500" type="screen16x9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cess" id="{42C44D4A-FF72-4558-BDAE-F811EA094314}">
          <p14:sldIdLst>
            <p14:sldId id="1426"/>
            <p14:sldId id="1448"/>
            <p14:sldId id="1432"/>
            <p14:sldId id="1450"/>
            <p14:sldId id="1438"/>
            <p14:sldId id="1436"/>
            <p14:sldId id="1440"/>
            <p14:sldId id="1441"/>
            <p14:sldId id="1442"/>
            <p14:sldId id="1447"/>
            <p14:sldId id="1445"/>
            <p14:sldId id="1435"/>
            <p14:sldId id="1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78" userDrawn="1">
          <p15:clr>
            <a:srgbClr val="A4A3A4"/>
          </p15:clr>
        </p15:guide>
        <p15:guide id="2" pos="2988" userDrawn="1">
          <p15:clr>
            <a:srgbClr val="A4A3A4"/>
          </p15:clr>
        </p15:guide>
        <p15:guide id="3" orient="horz" pos="821" userDrawn="1">
          <p15:clr>
            <a:srgbClr val="A4A3A4"/>
          </p15:clr>
        </p15:guide>
        <p15:guide id="4" pos="2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7F35"/>
    <a:srgbClr val="0065BD"/>
    <a:srgbClr val="E94F35"/>
    <a:srgbClr val="B2B2B2"/>
    <a:srgbClr val="FFFFFF"/>
    <a:srgbClr val="650000"/>
    <a:srgbClr val="0052A3"/>
    <a:srgbClr val="5F5F5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0" autoAdjust="0"/>
    <p:restoredTop sz="83538" autoAdjust="0"/>
  </p:normalViewPr>
  <p:slideViewPr>
    <p:cSldViewPr snapToObjects="1">
      <p:cViewPr varScale="1">
        <p:scale>
          <a:sx n="97" d="100"/>
          <a:sy n="97" d="100"/>
        </p:scale>
        <p:origin x="1138" y="67"/>
      </p:cViewPr>
      <p:guideLst>
        <p:guide orient="horz" pos="1178"/>
        <p:guide pos="2988"/>
        <p:guide orient="horz" pos="821"/>
        <p:guide pos="24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C1F43-9661-466A-8984-84BC6897749C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67FD660-D2A9-4CBB-AF9E-77D9FD0B12AC}">
      <dgm:prSet phldrT="[Texto]"/>
      <dgm:spPr/>
      <dgm:t>
        <a:bodyPr/>
        <a:lstStyle/>
        <a:p>
          <a:r>
            <a:rPr lang="es-ES" b="1" dirty="0" err="1" smtClean="0">
              <a:solidFill>
                <a:srgbClr val="000000"/>
              </a:solidFill>
            </a:rPr>
            <a:t>Preprocessing</a:t>
          </a:r>
          <a:endParaRPr lang="es-ES" b="1" dirty="0">
            <a:solidFill>
              <a:srgbClr val="000000"/>
            </a:solidFill>
          </a:endParaRPr>
        </a:p>
      </dgm:t>
    </dgm:pt>
    <dgm:pt modelId="{FCB813CB-110C-493D-ABCB-A8B8238C2051}" type="parTrans" cxnId="{A4C55E64-9BE8-416E-86A8-08A93B2C4259}">
      <dgm:prSet/>
      <dgm:spPr/>
      <dgm:t>
        <a:bodyPr/>
        <a:lstStyle/>
        <a:p>
          <a:endParaRPr lang="es-ES"/>
        </a:p>
      </dgm:t>
    </dgm:pt>
    <dgm:pt modelId="{4B1C3AB2-3858-438E-BA86-C55B1C34E89F}" type="sibTrans" cxnId="{A4C55E64-9BE8-416E-86A8-08A93B2C4259}">
      <dgm:prSet/>
      <dgm:spPr/>
      <dgm:t>
        <a:bodyPr/>
        <a:lstStyle/>
        <a:p>
          <a:endParaRPr lang="es-ES"/>
        </a:p>
      </dgm:t>
    </dgm:pt>
    <dgm:pt modelId="{E3C750BF-C597-4CEC-993E-8D0C5C4B8402}">
      <dgm:prSet phldrT="[Texto]"/>
      <dgm:spPr/>
      <dgm:t>
        <a:bodyPr/>
        <a:lstStyle/>
        <a:p>
          <a:r>
            <a:rPr lang="es-ES" b="1" dirty="0" err="1" smtClean="0">
              <a:solidFill>
                <a:srgbClr val="000000"/>
              </a:solidFill>
            </a:rPr>
            <a:t>Lesion</a:t>
          </a:r>
          <a:r>
            <a:rPr lang="es-ES" b="1" dirty="0" smtClean="0">
              <a:solidFill>
                <a:srgbClr val="000000"/>
              </a:solidFill>
            </a:rPr>
            <a:t> </a:t>
          </a:r>
          <a:r>
            <a:rPr lang="es-ES" b="1" dirty="0" err="1" smtClean="0">
              <a:solidFill>
                <a:srgbClr val="000000"/>
              </a:solidFill>
            </a:rPr>
            <a:t>Segmentation</a:t>
          </a:r>
          <a:endParaRPr lang="es-ES" b="1" dirty="0">
            <a:solidFill>
              <a:srgbClr val="000000"/>
            </a:solidFill>
          </a:endParaRPr>
        </a:p>
      </dgm:t>
    </dgm:pt>
    <dgm:pt modelId="{FFEC487B-AA65-468E-AA79-2611014934CD}" type="parTrans" cxnId="{C6F07CEC-1856-4EDD-8C24-D46CF36D7887}">
      <dgm:prSet/>
      <dgm:spPr/>
      <dgm:t>
        <a:bodyPr/>
        <a:lstStyle/>
        <a:p>
          <a:endParaRPr lang="es-ES"/>
        </a:p>
      </dgm:t>
    </dgm:pt>
    <dgm:pt modelId="{F73BC878-A688-4563-A5C9-EC8E6B24F487}" type="sibTrans" cxnId="{C6F07CEC-1856-4EDD-8C24-D46CF36D7887}">
      <dgm:prSet/>
      <dgm:spPr/>
      <dgm:t>
        <a:bodyPr/>
        <a:lstStyle/>
        <a:p>
          <a:endParaRPr lang="es-ES"/>
        </a:p>
      </dgm:t>
    </dgm:pt>
    <dgm:pt modelId="{81D4DD15-9ED6-4909-BF84-D8CC607C81E4}">
      <dgm:prSet phldrT="[Texto]"/>
      <dgm:spPr/>
      <dgm:t>
        <a:bodyPr/>
        <a:lstStyle/>
        <a:p>
          <a:r>
            <a:rPr lang="es-ES" b="1" dirty="0" err="1" smtClean="0">
              <a:solidFill>
                <a:srgbClr val="000000"/>
              </a:solidFill>
            </a:rPr>
            <a:t>Feature</a:t>
          </a:r>
          <a:r>
            <a:rPr lang="es-ES" b="1" dirty="0" smtClean="0">
              <a:solidFill>
                <a:srgbClr val="000000"/>
              </a:solidFill>
            </a:rPr>
            <a:t> </a:t>
          </a:r>
          <a:r>
            <a:rPr lang="es-ES" b="1" dirty="0" err="1" smtClean="0">
              <a:solidFill>
                <a:srgbClr val="000000"/>
              </a:solidFill>
            </a:rPr>
            <a:t>Extraction</a:t>
          </a:r>
          <a:r>
            <a:rPr lang="es-ES" b="1" dirty="0" smtClean="0">
              <a:solidFill>
                <a:srgbClr val="000000"/>
              </a:solidFill>
            </a:rPr>
            <a:t>  and </a:t>
          </a:r>
          <a:r>
            <a:rPr lang="es-ES" b="1" dirty="0" err="1" smtClean="0">
              <a:solidFill>
                <a:srgbClr val="000000"/>
              </a:solidFill>
            </a:rPr>
            <a:t>Selection</a:t>
          </a:r>
          <a:r>
            <a:rPr lang="es-ES" b="1" dirty="0" smtClean="0">
              <a:solidFill>
                <a:srgbClr val="000000"/>
              </a:solidFill>
            </a:rPr>
            <a:t> </a:t>
          </a:r>
        </a:p>
      </dgm:t>
    </dgm:pt>
    <dgm:pt modelId="{8E81285C-A6A0-4977-B54F-24C6271CA37E}" type="parTrans" cxnId="{2694FA01-C1B9-430A-B92D-6BA93806756B}">
      <dgm:prSet/>
      <dgm:spPr/>
      <dgm:t>
        <a:bodyPr/>
        <a:lstStyle/>
        <a:p>
          <a:endParaRPr lang="es-ES"/>
        </a:p>
      </dgm:t>
    </dgm:pt>
    <dgm:pt modelId="{2B8692C3-D817-4456-A0FD-5D5A0F6C9579}" type="sibTrans" cxnId="{2694FA01-C1B9-430A-B92D-6BA93806756B}">
      <dgm:prSet/>
      <dgm:spPr/>
      <dgm:t>
        <a:bodyPr/>
        <a:lstStyle/>
        <a:p>
          <a:endParaRPr lang="es-ES"/>
        </a:p>
      </dgm:t>
    </dgm:pt>
    <dgm:pt modelId="{4E69B542-9079-4524-924B-6F2E6CE35DAC}">
      <dgm:prSet phldrT="[Texto]"/>
      <dgm:spPr/>
      <dgm:t>
        <a:bodyPr/>
        <a:lstStyle/>
        <a:p>
          <a:r>
            <a:rPr lang="es-ES" b="1" dirty="0" err="1" smtClean="0">
              <a:solidFill>
                <a:srgbClr val="000000"/>
              </a:solidFill>
            </a:rPr>
            <a:t>Classification</a:t>
          </a:r>
          <a:endParaRPr lang="es-ES" b="1" dirty="0">
            <a:solidFill>
              <a:srgbClr val="000000"/>
            </a:solidFill>
          </a:endParaRPr>
        </a:p>
      </dgm:t>
    </dgm:pt>
    <dgm:pt modelId="{AC3A4144-5C96-41D2-B92A-4663E1F58E87}" type="parTrans" cxnId="{444CA0DB-99DD-4E70-947E-41485E3543FF}">
      <dgm:prSet/>
      <dgm:spPr/>
      <dgm:t>
        <a:bodyPr/>
        <a:lstStyle/>
        <a:p>
          <a:endParaRPr lang="es-ES"/>
        </a:p>
      </dgm:t>
    </dgm:pt>
    <dgm:pt modelId="{A04495EA-9964-4F11-A087-ED37155480A2}" type="sibTrans" cxnId="{444CA0DB-99DD-4E70-947E-41485E3543FF}">
      <dgm:prSet/>
      <dgm:spPr/>
      <dgm:t>
        <a:bodyPr/>
        <a:lstStyle/>
        <a:p>
          <a:endParaRPr lang="es-ES"/>
        </a:p>
      </dgm:t>
    </dgm:pt>
    <dgm:pt modelId="{A471B31C-6B3D-4D87-B4F4-FDE3E13B4342}">
      <dgm:prSet phldrT="[Texto]"/>
      <dgm:spPr/>
      <dgm:t>
        <a:bodyPr/>
        <a:lstStyle/>
        <a:p>
          <a:r>
            <a:rPr lang="es-ES" b="1" dirty="0" err="1" smtClean="0">
              <a:solidFill>
                <a:srgbClr val="000000"/>
              </a:solidFill>
            </a:rPr>
            <a:t>Evaluation</a:t>
          </a:r>
          <a:endParaRPr lang="es-ES" b="1" dirty="0">
            <a:solidFill>
              <a:srgbClr val="000000"/>
            </a:solidFill>
          </a:endParaRPr>
        </a:p>
      </dgm:t>
    </dgm:pt>
    <dgm:pt modelId="{3DCE89F4-BC44-4CE0-9B4B-D330811D9FBB}" type="parTrans" cxnId="{64711655-82CD-4F0A-821C-B770047338A7}">
      <dgm:prSet/>
      <dgm:spPr/>
      <dgm:t>
        <a:bodyPr/>
        <a:lstStyle/>
        <a:p>
          <a:endParaRPr lang="es-ES"/>
        </a:p>
      </dgm:t>
    </dgm:pt>
    <dgm:pt modelId="{92898D3D-FFC2-486A-8B68-DAA7D53E56A2}" type="sibTrans" cxnId="{64711655-82CD-4F0A-821C-B770047338A7}">
      <dgm:prSet/>
      <dgm:spPr/>
      <dgm:t>
        <a:bodyPr/>
        <a:lstStyle/>
        <a:p>
          <a:endParaRPr lang="es-ES"/>
        </a:p>
      </dgm:t>
    </dgm:pt>
    <dgm:pt modelId="{56588C18-70E1-40E2-9D1D-F268F92AFB86}">
      <dgm:prSet/>
      <dgm:spPr/>
      <dgm:t>
        <a:bodyPr/>
        <a:lstStyle/>
        <a:p>
          <a:r>
            <a:rPr lang="es-ES" b="1" dirty="0" smtClean="0">
              <a:solidFill>
                <a:srgbClr val="000000"/>
              </a:solidFill>
            </a:rPr>
            <a:t>Input </a:t>
          </a:r>
          <a:r>
            <a:rPr lang="es-ES" b="1" dirty="0" err="1" smtClean="0">
              <a:solidFill>
                <a:srgbClr val="000000"/>
              </a:solidFill>
            </a:rPr>
            <a:t>Dermoscopic</a:t>
          </a:r>
          <a:r>
            <a:rPr lang="es-ES" b="1" dirty="0" smtClean="0">
              <a:solidFill>
                <a:srgbClr val="000000"/>
              </a:solidFill>
            </a:rPr>
            <a:t> </a:t>
          </a:r>
          <a:r>
            <a:rPr lang="es-ES" b="1" dirty="0" err="1" smtClean="0">
              <a:solidFill>
                <a:srgbClr val="000000"/>
              </a:solidFill>
            </a:rPr>
            <a:t>Images</a:t>
          </a:r>
          <a:endParaRPr lang="es-ES" b="1" dirty="0" smtClean="0">
            <a:solidFill>
              <a:srgbClr val="000000"/>
            </a:solidFill>
          </a:endParaRPr>
        </a:p>
      </dgm:t>
    </dgm:pt>
    <dgm:pt modelId="{64523856-5094-4CF7-98AA-2B2D66F8D894}" type="parTrans" cxnId="{23B887E6-87C6-45FC-BE11-9A347907C980}">
      <dgm:prSet/>
      <dgm:spPr/>
      <dgm:t>
        <a:bodyPr/>
        <a:lstStyle/>
        <a:p>
          <a:endParaRPr lang="es-ES"/>
        </a:p>
      </dgm:t>
    </dgm:pt>
    <dgm:pt modelId="{3A63B41D-C2C4-4655-BDDB-EAFA06EB1103}" type="sibTrans" cxnId="{23B887E6-87C6-45FC-BE11-9A347907C980}">
      <dgm:prSet/>
      <dgm:spPr/>
      <dgm:t>
        <a:bodyPr/>
        <a:lstStyle/>
        <a:p>
          <a:endParaRPr lang="es-ES"/>
        </a:p>
      </dgm:t>
    </dgm:pt>
    <dgm:pt modelId="{5E84A417-5851-4326-BA4E-FC9545E43721}" type="pres">
      <dgm:prSet presAssocID="{C06C1F43-9661-466A-8984-84BC689774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4BAEB63-1413-44D3-914B-C6B9DBF254D1}" type="pres">
      <dgm:prSet presAssocID="{56588C18-70E1-40E2-9D1D-F268F92AFB8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CD9588-1F62-42B9-99B4-59442A655DE0}" type="pres">
      <dgm:prSet presAssocID="{3A63B41D-C2C4-4655-BDDB-EAFA06EB1103}" presName="sibTrans" presStyleLbl="sibTrans2D1" presStyleIdx="0" presStyleCnt="5"/>
      <dgm:spPr/>
      <dgm:t>
        <a:bodyPr/>
        <a:lstStyle/>
        <a:p>
          <a:endParaRPr lang="es-ES"/>
        </a:p>
      </dgm:t>
    </dgm:pt>
    <dgm:pt modelId="{13967C13-B19B-4FD0-881B-2D5607683654}" type="pres">
      <dgm:prSet presAssocID="{3A63B41D-C2C4-4655-BDDB-EAFA06EB1103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A78FE697-67E2-4A64-B2D0-A1E21CF9D63F}" type="pres">
      <dgm:prSet presAssocID="{267FD660-D2A9-4CBB-AF9E-77D9FD0B12A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A4EF9D-FC9B-4C24-9188-BDCF9C286F8F}" type="pres">
      <dgm:prSet presAssocID="{4B1C3AB2-3858-438E-BA86-C55B1C34E89F}" presName="sibTrans" presStyleLbl="sibTrans2D1" presStyleIdx="1" presStyleCnt="5"/>
      <dgm:spPr/>
      <dgm:t>
        <a:bodyPr/>
        <a:lstStyle/>
        <a:p>
          <a:endParaRPr lang="es-ES"/>
        </a:p>
      </dgm:t>
    </dgm:pt>
    <dgm:pt modelId="{4F2E34DB-0F3B-484C-816D-577C63BC0E8A}" type="pres">
      <dgm:prSet presAssocID="{4B1C3AB2-3858-438E-BA86-C55B1C34E89F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2653D04F-B003-44DC-B877-37EE2CBABF4E}" type="pres">
      <dgm:prSet presAssocID="{E3C750BF-C597-4CEC-993E-8D0C5C4B840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07B6FC-6445-4D97-8D83-C7B7BE8B8E53}" type="pres">
      <dgm:prSet presAssocID="{F73BC878-A688-4563-A5C9-EC8E6B24F487}" presName="sibTrans" presStyleLbl="sibTrans2D1" presStyleIdx="2" presStyleCnt="5"/>
      <dgm:spPr/>
      <dgm:t>
        <a:bodyPr/>
        <a:lstStyle/>
        <a:p>
          <a:endParaRPr lang="es-ES"/>
        </a:p>
      </dgm:t>
    </dgm:pt>
    <dgm:pt modelId="{A91C3132-85B0-4A40-AD97-EE4DE02C0AD0}" type="pres">
      <dgm:prSet presAssocID="{F73BC878-A688-4563-A5C9-EC8E6B24F487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AAFE0B27-1F93-40A5-8B65-6B286B2614C1}" type="pres">
      <dgm:prSet presAssocID="{81D4DD15-9ED6-4909-BF84-D8CC607C81E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A5B54C-2BD9-4955-B663-9EB114146175}" type="pres">
      <dgm:prSet presAssocID="{2B8692C3-D817-4456-A0FD-5D5A0F6C9579}" presName="sibTrans" presStyleLbl="sibTrans2D1" presStyleIdx="3" presStyleCnt="5"/>
      <dgm:spPr/>
      <dgm:t>
        <a:bodyPr/>
        <a:lstStyle/>
        <a:p>
          <a:endParaRPr lang="es-ES"/>
        </a:p>
      </dgm:t>
    </dgm:pt>
    <dgm:pt modelId="{39DCD6F8-236A-485C-9056-00E01E2D0A4C}" type="pres">
      <dgm:prSet presAssocID="{2B8692C3-D817-4456-A0FD-5D5A0F6C9579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326BF7E6-3652-4FD2-9D47-5FFCDB3628AC}" type="pres">
      <dgm:prSet presAssocID="{4E69B542-9079-4524-924B-6F2E6CE35DA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8A1AE4-F675-430F-A8A3-42EF71F3BB18}" type="pres">
      <dgm:prSet presAssocID="{A04495EA-9964-4F11-A087-ED37155480A2}" presName="sibTrans" presStyleLbl="sibTrans2D1" presStyleIdx="4" presStyleCnt="5"/>
      <dgm:spPr/>
      <dgm:t>
        <a:bodyPr/>
        <a:lstStyle/>
        <a:p>
          <a:endParaRPr lang="es-ES"/>
        </a:p>
      </dgm:t>
    </dgm:pt>
    <dgm:pt modelId="{0C0A1425-46E9-4F48-96BD-2CE0033FA008}" type="pres">
      <dgm:prSet presAssocID="{A04495EA-9964-4F11-A087-ED37155480A2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6D9E7212-DA8E-4E00-AE4D-8A4476C0D13E}" type="pres">
      <dgm:prSet presAssocID="{A471B31C-6B3D-4D87-B4F4-FDE3E13B434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8F8E7F-831A-4C41-96BE-4CA3D907E7AF}" type="presOf" srcId="{2B8692C3-D817-4456-A0FD-5D5A0F6C9579}" destId="{39DCD6F8-236A-485C-9056-00E01E2D0A4C}" srcOrd="1" destOrd="0" presId="urn:microsoft.com/office/officeart/2005/8/layout/process1"/>
    <dgm:cxn modelId="{2694FA01-C1B9-430A-B92D-6BA93806756B}" srcId="{C06C1F43-9661-466A-8984-84BC6897749C}" destId="{81D4DD15-9ED6-4909-BF84-D8CC607C81E4}" srcOrd="3" destOrd="0" parTransId="{8E81285C-A6A0-4977-B54F-24C6271CA37E}" sibTransId="{2B8692C3-D817-4456-A0FD-5D5A0F6C9579}"/>
    <dgm:cxn modelId="{88FA2956-BF0E-4CEE-853E-FC41CAFDBE6D}" type="presOf" srcId="{81D4DD15-9ED6-4909-BF84-D8CC607C81E4}" destId="{AAFE0B27-1F93-40A5-8B65-6B286B2614C1}" srcOrd="0" destOrd="0" presId="urn:microsoft.com/office/officeart/2005/8/layout/process1"/>
    <dgm:cxn modelId="{2DD8AC08-8D7E-434F-9FD4-17DC3B6705EB}" type="presOf" srcId="{4E69B542-9079-4524-924B-6F2E6CE35DAC}" destId="{326BF7E6-3652-4FD2-9D47-5FFCDB3628AC}" srcOrd="0" destOrd="0" presId="urn:microsoft.com/office/officeart/2005/8/layout/process1"/>
    <dgm:cxn modelId="{64711655-82CD-4F0A-821C-B770047338A7}" srcId="{C06C1F43-9661-466A-8984-84BC6897749C}" destId="{A471B31C-6B3D-4D87-B4F4-FDE3E13B4342}" srcOrd="5" destOrd="0" parTransId="{3DCE89F4-BC44-4CE0-9B4B-D330811D9FBB}" sibTransId="{92898D3D-FFC2-486A-8B68-DAA7D53E56A2}"/>
    <dgm:cxn modelId="{7AFB58F1-5B99-496A-8488-D458071E6D47}" type="presOf" srcId="{A471B31C-6B3D-4D87-B4F4-FDE3E13B4342}" destId="{6D9E7212-DA8E-4E00-AE4D-8A4476C0D13E}" srcOrd="0" destOrd="0" presId="urn:microsoft.com/office/officeart/2005/8/layout/process1"/>
    <dgm:cxn modelId="{D2759CE5-5C66-4C32-899A-577D1AD8C22A}" type="presOf" srcId="{A04495EA-9964-4F11-A087-ED37155480A2}" destId="{C58A1AE4-F675-430F-A8A3-42EF71F3BB18}" srcOrd="0" destOrd="0" presId="urn:microsoft.com/office/officeart/2005/8/layout/process1"/>
    <dgm:cxn modelId="{23B887E6-87C6-45FC-BE11-9A347907C980}" srcId="{C06C1F43-9661-466A-8984-84BC6897749C}" destId="{56588C18-70E1-40E2-9D1D-F268F92AFB86}" srcOrd="0" destOrd="0" parTransId="{64523856-5094-4CF7-98AA-2B2D66F8D894}" sibTransId="{3A63B41D-C2C4-4655-BDDB-EAFA06EB1103}"/>
    <dgm:cxn modelId="{A4C55E64-9BE8-416E-86A8-08A93B2C4259}" srcId="{C06C1F43-9661-466A-8984-84BC6897749C}" destId="{267FD660-D2A9-4CBB-AF9E-77D9FD0B12AC}" srcOrd="1" destOrd="0" parTransId="{FCB813CB-110C-493D-ABCB-A8B8238C2051}" sibTransId="{4B1C3AB2-3858-438E-BA86-C55B1C34E89F}"/>
    <dgm:cxn modelId="{B3619CBE-AF30-4FF7-9989-78A5AD107B91}" type="presOf" srcId="{4B1C3AB2-3858-438E-BA86-C55B1C34E89F}" destId="{4F2E34DB-0F3B-484C-816D-577C63BC0E8A}" srcOrd="1" destOrd="0" presId="urn:microsoft.com/office/officeart/2005/8/layout/process1"/>
    <dgm:cxn modelId="{32660C77-6E4F-4CE5-8FE5-F0D058BD5A15}" type="presOf" srcId="{A04495EA-9964-4F11-A087-ED37155480A2}" destId="{0C0A1425-46E9-4F48-96BD-2CE0033FA008}" srcOrd="1" destOrd="0" presId="urn:microsoft.com/office/officeart/2005/8/layout/process1"/>
    <dgm:cxn modelId="{F0933562-973D-4079-869B-F1EBB3C0511D}" type="presOf" srcId="{3A63B41D-C2C4-4655-BDDB-EAFA06EB1103}" destId="{13967C13-B19B-4FD0-881B-2D5607683654}" srcOrd="1" destOrd="0" presId="urn:microsoft.com/office/officeart/2005/8/layout/process1"/>
    <dgm:cxn modelId="{DDA3FDA0-34CA-4B15-A46D-1B2F2222F27A}" type="presOf" srcId="{2B8692C3-D817-4456-A0FD-5D5A0F6C9579}" destId="{BEA5B54C-2BD9-4955-B663-9EB114146175}" srcOrd="0" destOrd="0" presId="urn:microsoft.com/office/officeart/2005/8/layout/process1"/>
    <dgm:cxn modelId="{A0A0D2AF-790F-4D83-88E4-E776CF7453FE}" type="presOf" srcId="{E3C750BF-C597-4CEC-993E-8D0C5C4B8402}" destId="{2653D04F-B003-44DC-B877-37EE2CBABF4E}" srcOrd="0" destOrd="0" presId="urn:microsoft.com/office/officeart/2005/8/layout/process1"/>
    <dgm:cxn modelId="{ED36C619-3DE8-49B7-B592-112CC27E8F2B}" type="presOf" srcId="{56588C18-70E1-40E2-9D1D-F268F92AFB86}" destId="{F4BAEB63-1413-44D3-914B-C6B9DBF254D1}" srcOrd="0" destOrd="0" presId="urn:microsoft.com/office/officeart/2005/8/layout/process1"/>
    <dgm:cxn modelId="{02A9A4C8-3ECF-45D0-B2D1-08CA47B80F50}" type="presOf" srcId="{267FD660-D2A9-4CBB-AF9E-77D9FD0B12AC}" destId="{A78FE697-67E2-4A64-B2D0-A1E21CF9D63F}" srcOrd="0" destOrd="0" presId="urn:microsoft.com/office/officeart/2005/8/layout/process1"/>
    <dgm:cxn modelId="{C6F07CEC-1856-4EDD-8C24-D46CF36D7887}" srcId="{C06C1F43-9661-466A-8984-84BC6897749C}" destId="{E3C750BF-C597-4CEC-993E-8D0C5C4B8402}" srcOrd="2" destOrd="0" parTransId="{FFEC487B-AA65-468E-AA79-2611014934CD}" sibTransId="{F73BC878-A688-4563-A5C9-EC8E6B24F487}"/>
    <dgm:cxn modelId="{444CA0DB-99DD-4E70-947E-41485E3543FF}" srcId="{C06C1F43-9661-466A-8984-84BC6897749C}" destId="{4E69B542-9079-4524-924B-6F2E6CE35DAC}" srcOrd="4" destOrd="0" parTransId="{AC3A4144-5C96-41D2-B92A-4663E1F58E87}" sibTransId="{A04495EA-9964-4F11-A087-ED37155480A2}"/>
    <dgm:cxn modelId="{4C0FF2B4-B5BB-4D16-87CF-E7257F32DAC0}" type="presOf" srcId="{F73BC878-A688-4563-A5C9-EC8E6B24F487}" destId="{E707B6FC-6445-4D97-8D83-C7B7BE8B8E53}" srcOrd="0" destOrd="0" presId="urn:microsoft.com/office/officeart/2005/8/layout/process1"/>
    <dgm:cxn modelId="{99ECD4C3-D4D5-418E-862A-92B95906F8ED}" type="presOf" srcId="{4B1C3AB2-3858-438E-BA86-C55B1C34E89F}" destId="{80A4EF9D-FC9B-4C24-9188-BDCF9C286F8F}" srcOrd="0" destOrd="0" presId="urn:microsoft.com/office/officeart/2005/8/layout/process1"/>
    <dgm:cxn modelId="{C86CDAC9-DB6A-48A6-BAB5-BF1C5FFF7AC5}" type="presOf" srcId="{3A63B41D-C2C4-4655-BDDB-EAFA06EB1103}" destId="{1ECD9588-1F62-42B9-99B4-59442A655DE0}" srcOrd="0" destOrd="0" presId="urn:microsoft.com/office/officeart/2005/8/layout/process1"/>
    <dgm:cxn modelId="{24811AB2-CEF4-47EA-AD1B-C805B5055C6E}" type="presOf" srcId="{F73BC878-A688-4563-A5C9-EC8E6B24F487}" destId="{A91C3132-85B0-4A40-AD97-EE4DE02C0AD0}" srcOrd="1" destOrd="0" presId="urn:microsoft.com/office/officeart/2005/8/layout/process1"/>
    <dgm:cxn modelId="{323FBD4F-3865-4183-8696-3E940E8299E5}" type="presOf" srcId="{C06C1F43-9661-466A-8984-84BC6897749C}" destId="{5E84A417-5851-4326-BA4E-FC9545E43721}" srcOrd="0" destOrd="0" presId="urn:microsoft.com/office/officeart/2005/8/layout/process1"/>
    <dgm:cxn modelId="{E2257F76-F68D-4851-9CB3-97C9B01BDCB3}" type="presParOf" srcId="{5E84A417-5851-4326-BA4E-FC9545E43721}" destId="{F4BAEB63-1413-44D3-914B-C6B9DBF254D1}" srcOrd="0" destOrd="0" presId="urn:microsoft.com/office/officeart/2005/8/layout/process1"/>
    <dgm:cxn modelId="{8BE2234C-DEC2-45EE-8E79-E7D55844151D}" type="presParOf" srcId="{5E84A417-5851-4326-BA4E-FC9545E43721}" destId="{1ECD9588-1F62-42B9-99B4-59442A655DE0}" srcOrd="1" destOrd="0" presId="urn:microsoft.com/office/officeart/2005/8/layout/process1"/>
    <dgm:cxn modelId="{8BE02DEF-CFBF-4B09-A6D8-F2FBDBCEAA4E}" type="presParOf" srcId="{1ECD9588-1F62-42B9-99B4-59442A655DE0}" destId="{13967C13-B19B-4FD0-881B-2D5607683654}" srcOrd="0" destOrd="0" presId="urn:microsoft.com/office/officeart/2005/8/layout/process1"/>
    <dgm:cxn modelId="{5670096E-0685-40B6-9841-5298F13A5480}" type="presParOf" srcId="{5E84A417-5851-4326-BA4E-FC9545E43721}" destId="{A78FE697-67E2-4A64-B2D0-A1E21CF9D63F}" srcOrd="2" destOrd="0" presId="urn:microsoft.com/office/officeart/2005/8/layout/process1"/>
    <dgm:cxn modelId="{E8555E1B-4FFF-4DF6-BFA0-6FFB7D6BC123}" type="presParOf" srcId="{5E84A417-5851-4326-BA4E-FC9545E43721}" destId="{80A4EF9D-FC9B-4C24-9188-BDCF9C286F8F}" srcOrd="3" destOrd="0" presId="urn:microsoft.com/office/officeart/2005/8/layout/process1"/>
    <dgm:cxn modelId="{C1224490-231E-457D-83D0-E1EEC3DE812D}" type="presParOf" srcId="{80A4EF9D-FC9B-4C24-9188-BDCF9C286F8F}" destId="{4F2E34DB-0F3B-484C-816D-577C63BC0E8A}" srcOrd="0" destOrd="0" presId="urn:microsoft.com/office/officeart/2005/8/layout/process1"/>
    <dgm:cxn modelId="{0C122575-8B0C-431B-A748-D547596B53A7}" type="presParOf" srcId="{5E84A417-5851-4326-BA4E-FC9545E43721}" destId="{2653D04F-B003-44DC-B877-37EE2CBABF4E}" srcOrd="4" destOrd="0" presId="urn:microsoft.com/office/officeart/2005/8/layout/process1"/>
    <dgm:cxn modelId="{C896055B-233D-4D98-9288-C45CD63F809C}" type="presParOf" srcId="{5E84A417-5851-4326-BA4E-FC9545E43721}" destId="{E707B6FC-6445-4D97-8D83-C7B7BE8B8E53}" srcOrd="5" destOrd="0" presId="urn:microsoft.com/office/officeart/2005/8/layout/process1"/>
    <dgm:cxn modelId="{0BF21EF7-0E18-4605-B18E-15131C58C8F8}" type="presParOf" srcId="{E707B6FC-6445-4D97-8D83-C7B7BE8B8E53}" destId="{A91C3132-85B0-4A40-AD97-EE4DE02C0AD0}" srcOrd="0" destOrd="0" presId="urn:microsoft.com/office/officeart/2005/8/layout/process1"/>
    <dgm:cxn modelId="{CB1618B3-8061-433F-837D-04BF726A5079}" type="presParOf" srcId="{5E84A417-5851-4326-BA4E-FC9545E43721}" destId="{AAFE0B27-1F93-40A5-8B65-6B286B2614C1}" srcOrd="6" destOrd="0" presId="urn:microsoft.com/office/officeart/2005/8/layout/process1"/>
    <dgm:cxn modelId="{858FE914-B809-48F0-A203-08277E2CA406}" type="presParOf" srcId="{5E84A417-5851-4326-BA4E-FC9545E43721}" destId="{BEA5B54C-2BD9-4955-B663-9EB114146175}" srcOrd="7" destOrd="0" presId="urn:microsoft.com/office/officeart/2005/8/layout/process1"/>
    <dgm:cxn modelId="{FABA06E8-169A-4CDF-8AC1-D0B6E50A01E6}" type="presParOf" srcId="{BEA5B54C-2BD9-4955-B663-9EB114146175}" destId="{39DCD6F8-236A-485C-9056-00E01E2D0A4C}" srcOrd="0" destOrd="0" presId="urn:microsoft.com/office/officeart/2005/8/layout/process1"/>
    <dgm:cxn modelId="{4AD4A928-F267-4DAC-BCE9-66323DB9A51D}" type="presParOf" srcId="{5E84A417-5851-4326-BA4E-FC9545E43721}" destId="{326BF7E6-3652-4FD2-9D47-5FFCDB3628AC}" srcOrd="8" destOrd="0" presId="urn:microsoft.com/office/officeart/2005/8/layout/process1"/>
    <dgm:cxn modelId="{36E26050-7C29-4EE4-A199-095DD53E5F45}" type="presParOf" srcId="{5E84A417-5851-4326-BA4E-FC9545E43721}" destId="{C58A1AE4-F675-430F-A8A3-42EF71F3BB18}" srcOrd="9" destOrd="0" presId="urn:microsoft.com/office/officeart/2005/8/layout/process1"/>
    <dgm:cxn modelId="{FF0CEEC4-7524-4CB2-B1C4-B5AEE3939C30}" type="presParOf" srcId="{C58A1AE4-F675-430F-A8A3-42EF71F3BB18}" destId="{0C0A1425-46E9-4F48-96BD-2CE0033FA008}" srcOrd="0" destOrd="0" presId="urn:microsoft.com/office/officeart/2005/8/layout/process1"/>
    <dgm:cxn modelId="{D15FB62D-C4E3-4233-8575-881686D0A712}" type="presParOf" srcId="{5E84A417-5851-4326-BA4E-FC9545E43721}" destId="{6D9E7212-DA8E-4E00-AE4D-8A4476C0D13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AEB63-1413-44D3-914B-C6B9DBF254D1}">
      <dsp:nvSpPr>
        <dsp:cNvPr id="0" name=""/>
        <dsp:cNvSpPr/>
      </dsp:nvSpPr>
      <dsp:spPr>
        <a:xfrm>
          <a:off x="0" y="138067"/>
          <a:ext cx="919929" cy="551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rgbClr val="000000"/>
              </a:solidFill>
            </a:rPr>
            <a:t>Input </a:t>
          </a:r>
          <a:r>
            <a:rPr lang="es-ES" sz="900" b="1" kern="1200" dirty="0" err="1" smtClean="0">
              <a:solidFill>
                <a:srgbClr val="000000"/>
              </a:solidFill>
            </a:rPr>
            <a:t>Dermoscopic</a:t>
          </a:r>
          <a:r>
            <a:rPr lang="es-ES" sz="900" b="1" kern="1200" dirty="0" smtClean="0">
              <a:solidFill>
                <a:srgbClr val="000000"/>
              </a:solidFill>
            </a:rPr>
            <a:t> </a:t>
          </a:r>
          <a:r>
            <a:rPr lang="es-ES" sz="900" b="1" kern="1200" dirty="0" err="1" smtClean="0">
              <a:solidFill>
                <a:srgbClr val="000000"/>
              </a:solidFill>
            </a:rPr>
            <a:t>Images</a:t>
          </a:r>
          <a:endParaRPr lang="es-ES" sz="900" b="1" kern="1200" dirty="0" smtClean="0">
            <a:solidFill>
              <a:srgbClr val="000000"/>
            </a:solidFill>
          </a:endParaRPr>
        </a:p>
      </dsp:txBody>
      <dsp:txXfrm>
        <a:off x="16166" y="154233"/>
        <a:ext cx="887597" cy="519626"/>
      </dsp:txXfrm>
    </dsp:sp>
    <dsp:sp modelId="{1ECD9588-1F62-42B9-99B4-59442A655DE0}">
      <dsp:nvSpPr>
        <dsp:cNvPr id="0" name=""/>
        <dsp:cNvSpPr/>
      </dsp:nvSpPr>
      <dsp:spPr>
        <a:xfrm>
          <a:off x="1011923" y="299974"/>
          <a:ext cx="195025" cy="228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1011923" y="345602"/>
        <a:ext cx="136518" cy="136886"/>
      </dsp:txXfrm>
    </dsp:sp>
    <dsp:sp modelId="{A78FE697-67E2-4A64-B2D0-A1E21CF9D63F}">
      <dsp:nvSpPr>
        <dsp:cNvPr id="0" name=""/>
        <dsp:cNvSpPr/>
      </dsp:nvSpPr>
      <dsp:spPr>
        <a:xfrm>
          <a:off x="1287902" y="138067"/>
          <a:ext cx="919929" cy="551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err="1" smtClean="0">
              <a:solidFill>
                <a:srgbClr val="000000"/>
              </a:solidFill>
            </a:rPr>
            <a:t>Preprocessing</a:t>
          </a:r>
          <a:endParaRPr lang="es-ES" sz="900" b="1" kern="1200" dirty="0">
            <a:solidFill>
              <a:srgbClr val="000000"/>
            </a:solidFill>
          </a:endParaRPr>
        </a:p>
      </dsp:txBody>
      <dsp:txXfrm>
        <a:off x="1304068" y="154233"/>
        <a:ext cx="887597" cy="519626"/>
      </dsp:txXfrm>
    </dsp:sp>
    <dsp:sp modelId="{80A4EF9D-FC9B-4C24-9188-BDCF9C286F8F}">
      <dsp:nvSpPr>
        <dsp:cNvPr id="0" name=""/>
        <dsp:cNvSpPr/>
      </dsp:nvSpPr>
      <dsp:spPr>
        <a:xfrm>
          <a:off x="2299824" y="299974"/>
          <a:ext cx="195025" cy="228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2299824" y="345602"/>
        <a:ext cx="136518" cy="136886"/>
      </dsp:txXfrm>
    </dsp:sp>
    <dsp:sp modelId="{2653D04F-B003-44DC-B877-37EE2CBABF4E}">
      <dsp:nvSpPr>
        <dsp:cNvPr id="0" name=""/>
        <dsp:cNvSpPr/>
      </dsp:nvSpPr>
      <dsp:spPr>
        <a:xfrm>
          <a:off x="2575804" y="138067"/>
          <a:ext cx="919929" cy="551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err="1" smtClean="0">
              <a:solidFill>
                <a:srgbClr val="000000"/>
              </a:solidFill>
            </a:rPr>
            <a:t>Lesion</a:t>
          </a:r>
          <a:r>
            <a:rPr lang="es-ES" sz="900" b="1" kern="1200" dirty="0" smtClean="0">
              <a:solidFill>
                <a:srgbClr val="000000"/>
              </a:solidFill>
            </a:rPr>
            <a:t> </a:t>
          </a:r>
          <a:r>
            <a:rPr lang="es-ES" sz="900" b="1" kern="1200" dirty="0" err="1" smtClean="0">
              <a:solidFill>
                <a:srgbClr val="000000"/>
              </a:solidFill>
            </a:rPr>
            <a:t>Segmentation</a:t>
          </a:r>
          <a:endParaRPr lang="es-ES" sz="900" b="1" kern="1200" dirty="0">
            <a:solidFill>
              <a:srgbClr val="000000"/>
            </a:solidFill>
          </a:endParaRPr>
        </a:p>
      </dsp:txBody>
      <dsp:txXfrm>
        <a:off x="2591970" y="154233"/>
        <a:ext cx="887597" cy="519626"/>
      </dsp:txXfrm>
    </dsp:sp>
    <dsp:sp modelId="{E707B6FC-6445-4D97-8D83-C7B7BE8B8E53}">
      <dsp:nvSpPr>
        <dsp:cNvPr id="0" name=""/>
        <dsp:cNvSpPr/>
      </dsp:nvSpPr>
      <dsp:spPr>
        <a:xfrm>
          <a:off x="3587726" y="299974"/>
          <a:ext cx="195025" cy="228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3587726" y="345602"/>
        <a:ext cx="136518" cy="136886"/>
      </dsp:txXfrm>
    </dsp:sp>
    <dsp:sp modelId="{AAFE0B27-1F93-40A5-8B65-6B286B2614C1}">
      <dsp:nvSpPr>
        <dsp:cNvPr id="0" name=""/>
        <dsp:cNvSpPr/>
      </dsp:nvSpPr>
      <dsp:spPr>
        <a:xfrm>
          <a:off x="3863706" y="138067"/>
          <a:ext cx="919929" cy="551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err="1" smtClean="0">
              <a:solidFill>
                <a:srgbClr val="000000"/>
              </a:solidFill>
            </a:rPr>
            <a:t>Feature</a:t>
          </a:r>
          <a:r>
            <a:rPr lang="es-ES" sz="900" b="1" kern="1200" dirty="0" smtClean="0">
              <a:solidFill>
                <a:srgbClr val="000000"/>
              </a:solidFill>
            </a:rPr>
            <a:t> </a:t>
          </a:r>
          <a:r>
            <a:rPr lang="es-ES" sz="900" b="1" kern="1200" dirty="0" err="1" smtClean="0">
              <a:solidFill>
                <a:srgbClr val="000000"/>
              </a:solidFill>
            </a:rPr>
            <a:t>Extraction</a:t>
          </a:r>
          <a:r>
            <a:rPr lang="es-ES" sz="900" b="1" kern="1200" dirty="0" smtClean="0">
              <a:solidFill>
                <a:srgbClr val="000000"/>
              </a:solidFill>
            </a:rPr>
            <a:t>  and </a:t>
          </a:r>
          <a:r>
            <a:rPr lang="es-ES" sz="900" b="1" kern="1200" dirty="0" err="1" smtClean="0">
              <a:solidFill>
                <a:srgbClr val="000000"/>
              </a:solidFill>
            </a:rPr>
            <a:t>Selection</a:t>
          </a:r>
          <a:r>
            <a:rPr lang="es-ES" sz="900" b="1" kern="1200" dirty="0" smtClean="0">
              <a:solidFill>
                <a:srgbClr val="000000"/>
              </a:solidFill>
            </a:rPr>
            <a:t> </a:t>
          </a:r>
        </a:p>
      </dsp:txBody>
      <dsp:txXfrm>
        <a:off x="3879872" y="154233"/>
        <a:ext cx="887597" cy="519626"/>
      </dsp:txXfrm>
    </dsp:sp>
    <dsp:sp modelId="{BEA5B54C-2BD9-4955-B663-9EB114146175}">
      <dsp:nvSpPr>
        <dsp:cNvPr id="0" name=""/>
        <dsp:cNvSpPr/>
      </dsp:nvSpPr>
      <dsp:spPr>
        <a:xfrm>
          <a:off x="4875629" y="299974"/>
          <a:ext cx="195025" cy="228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4875629" y="345602"/>
        <a:ext cx="136518" cy="136886"/>
      </dsp:txXfrm>
    </dsp:sp>
    <dsp:sp modelId="{326BF7E6-3652-4FD2-9D47-5FFCDB3628AC}">
      <dsp:nvSpPr>
        <dsp:cNvPr id="0" name=""/>
        <dsp:cNvSpPr/>
      </dsp:nvSpPr>
      <dsp:spPr>
        <a:xfrm>
          <a:off x="5151608" y="138067"/>
          <a:ext cx="919929" cy="551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err="1" smtClean="0">
              <a:solidFill>
                <a:srgbClr val="000000"/>
              </a:solidFill>
            </a:rPr>
            <a:t>Classification</a:t>
          </a:r>
          <a:endParaRPr lang="es-ES" sz="900" b="1" kern="1200" dirty="0">
            <a:solidFill>
              <a:srgbClr val="000000"/>
            </a:solidFill>
          </a:endParaRPr>
        </a:p>
      </dsp:txBody>
      <dsp:txXfrm>
        <a:off x="5167774" y="154233"/>
        <a:ext cx="887597" cy="519626"/>
      </dsp:txXfrm>
    </dsp:sp>
    <dsp:sp modelId="{C58A1AE4-F675-430F-A8A3-42EF71F3BB18}">
      <dsp:nvSpPr>
        <dsp:cNvPr id="0" name=""/>
        <dsp:cNvSpPr/>
      </dsp:nvSpPr>
      <dsp:spPr>
        <a:xfrm>
          <a:off x="6163531" y="299974"/>
          <a:ext cx="195025" cy="228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6163531" y="345602"/>
        <a:ext cx="136518" cy="136886"/>
      </dsp:txXfrm>
    </dsp:sp>
    <dsp:sp modelId="{6D9E7212-DA8E-4E00-AE4D-8A4476C0D13E}">
      <dsp:nvSpPr>
        <dsp:cNvPr id="0" name=""/>
        <dsp:cNvSpPr/>
      </dsp:nvSpPr>
      <dsp:spPr>
        <a:xfrm>
          <a:off x="6439510" y="138067"/>
          <a:ext cx="919929" cy="551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err="1" smtClean="0">
              <a:solidFill>
                <a:srgbClr val="000000"/>
              </a:solidFill>
            </a:rPr>
            <a:t>Evaluation</a:t>
          </a:r>
          <a:endParaRPr lang="es-ES" sz="900" b="1" kern="1200" dirty="0">
            <a:solidFill>
              <a:srgbClr val="000000"/>
            </a:solidFill>
          </a:endParaRPr>
        </a:p>
      </dsp:txBody>
      <dsp:txXfrm>
        <a:off x="6455676" y="154233"/>
        <a:ext cx="887597" cy="519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4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8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7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9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19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_titol_calado blanco UIB HORIZONT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15666"/>
            <a:ext cx="3512004" cy="11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1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570929"/>
            <a:ext cx="1831086" cy="67640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570929"/>
            <a:ext cx="1831086" cy="67640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570929"/>
            <a:ext cx="1831086" cy="676404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570929"/>
            <a:ext cx="1831086" cy="67640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570929"/>
            <a:ext cx="1831086" cy="67640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570929"/>
            <a:ext cx="1831086" cy="67640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570929"/>
            <a:ext cx="1831086" cy="676404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570929"/>
            <a:ext cx="1831086" cy="67640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4054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744054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4054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744054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744054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744054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354398"/>
            <a:ext cx="1831086" cy="67640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354398"/>
            <a:ext cx="1831086" cy="67640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354398"/>
            <a:ext cx="1831086" cy="676404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354398"/>
            <a:ext cx="1831086" cy="67640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72108"/>
            <a:ext cx="3811588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70214"/>
            <a:ext cx="3811588" cy="342440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72108"/>
            <a:ext cx="3813174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354398"/>
            <a:ext cx="1831086" cy="67640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354398"/>
            <a:ext cx="1831086" cy="67640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354398"/>
            <a:ext cx="1831086" cy="676404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354398"/>
            <a:ext cx="1831086" cy="67640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7523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527523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7523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527523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527523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527523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4421"/>
            <a:ext cx="3811588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52529"/>
            <a:ext cx="3811588" cy="327662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4421"/>
            <a:ext cx="3813174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9"/>
            <a:ext cx="3813174" cy="327662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1150616" cy="8641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8641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8641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8641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1150616" cy="8641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8641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8641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8641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8802" y="1229843"/>
            <a:ext cx="1378180" cy="10355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7505" y="1229843"/>
            <a:ext cx="1378180" cy="10355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6208" y="1229842"/>
            <a:ext cx="1378180" cy="10355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8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8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8802" y="1229843"/>
            <a:ext cx="1378180" cy="10355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7505" y="1229843"/>
            <a:ext cx="1378180" cy="10355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6208" y="1229842"/>
            <a:ext cx="1378180" cy="10355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095586"/>
            <a:ext cx="1380744" cy="116981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229843"/>
            <a:ext cx="1380744" cy="10355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8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229843"/>
            <a:ext cx="1380744" cy="10355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229842"/>
            <a:ext cx="1380744" cy="10355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8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951570"/>
            <a:ext cx="1380744" cy="131383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951570"/>
            <a:ext cx="1380744" cy="131383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951570"/>
            <a:ext cx="1380744" cy="131383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951570"/>
            <a:ext cx="1380744" cy="131383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569"/>
            <a:ext cx="1764195" cy="26517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9" y="951569"/>
            <a:ext cx="1764195" cy="26517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788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88"/>
            </a:lvl2pPr>
            <a:lvl3pPr marL="84833" indent="-84833">
              <a:defRPr sz="788"/>
            </a:lvl3pPr>
            <a:lvl4pPr marL="225922" indent="-116979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788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88"/>
            </a:lvl2pPr>
            <a:lvl3pPr marL="84833" indent="-84833">
              <a:defRPr sz="788"/>
            </a:lvl3pPr>
            <a:lvl4pPr marL="225922" indent="-116979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3735425"/>
            <a:ext cx="3774839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IB 5 segles version 2 color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403688"/>
            <a:ext cx="2956599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56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5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3491" y="210369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err="1"/>
              <a:t>uib.cat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4331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570929"/>
            <a:ext cx="1831086" cy="67640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570929"/>
            <a:ext cx="1831086" cy="67640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570929"/>
            <a:ext cx="1831086" cy="676404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570929"/>
            <a:ext cx="1831086" cy="67640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570929"/>
            <a:ext cx="1831086" cy="67640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570929"/>
            <a:ext cx="1831086" cy="67640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570929"/>
            <a:ext cx="1831086" cy="676404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570929"/>
            <a:ext cx="1831086" cy="67640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4054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744054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8024" y="771550"/>
            <a:ext cx="3670176" cy="2016224"/>
          </a:xfrm>
        </p:spPr>
        <p:txBody>
          <a:bodyPr>
            <a:normAutofit/>
          </a:bodyPr>
          <a:lstStyle>
            <a:lvl1pPr marL="18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200">
                <a:latin typeface="Arial Unicode MS"/>
                <a:cs typeface="Arial Unicode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2914650"/>
            <a:ext cx="3744416" cy="1385292"/>
          </a:xfrm>
        </p:spPr>
        <p:txBody>
          <a:bodyPr>
            <a:normAutofit/>
          </a:bodyPr>
          <a:lstStyle>
            <a:lvl1pPr marL="180000" indent="0" algn="l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 Unicode MS"/>
                <a:cs typeface="Arial Unicode MS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4054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744054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744054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744054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354398"/>
            <a:ext cx="1831086" cy="67640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354398"/>
            <a:ext cx="1831086" cy="67640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354398"/>
            <a:ext cx="1831086" cy="676404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354398"/>
            <a:ext cx="1831086" cy="67640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354398"/>
            <a:ext cx="1831086" cy="67640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354398"/>
            <a:ext cx="1831086" cy="67640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354398"/>
            <a:ext cx="1831086" cy="676404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354398"/>
            <a:ext cx="1831086" cy="67640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7523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527523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7523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527523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527523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527523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75"/>
              </a:spcBef>
              <a:defRPr/>
            </a:lvl1pPr>
            <a:lvl2pPr>
              <a:spcBef>
                <a:spcPts val="675"/>
              </a:spcBef>
              <a:defRPr/>
            </a:lvl2pPr>
            <a:lvl3pPr>
              <a:spcBef>
                <a:spcPts val="675"/>
              </a:spcBef>
              <a:defRPr/>
            </a:lvl3pPr>
            <a:lvl4pPr>
              <a:spcBef>
                <a:spcPts val="675"/>
              </a:spcBef>
              <a:defRPr/>
            </a:lvl4pPr>
            <a:lvl5pPr>
              <a:spcBef>
                <a:spcPts val="675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229842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8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8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229842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8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229842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/>
          <a:lstStyle>
            <a:lvl1pPr>
              <a:spcBef>
                <a:spcPts val="675"/>
              </a:spcBef>
              <a:defRPr/>
            </a:lvl1pPr>
            <a:lvl2pPr>
              <a:spcBef>
                <a:spcPts val="675"/>
              </a:spcBef>
              <a:defRPr/>
            </a:lvl2pPr>
            <a:lvl3pPr>
              <a:spcBef>
                <a:spcPts val="675"/>
              </a:spcBef>
              <a:defRPr/>
            </a:lvl3pPr>
            <a:lvl4pPr>
              <a:spcBef>
                <a:spcPts val="675"/>
              </a:spcBef>
              <a:defRPr/>
            </a:lvl4pPr>
            <a:lvl5pPr>
              <a:spcBef>
                <a:spcPts val="675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8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229842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569"/>
            <a:ext cx="1764195" cy="265176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9" y="951569"/>
            <a:ext cx="1764195" cy="265176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788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88"/>
            </a:lvl2pPr>
            <a:lvl3pPr marL="84833" indent="-84833">
              <a:defRPr sz="788"/>
            </a:lvl3pPr>
            <a:lvl4pPr marL="225922" indent="-116979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788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88"/>
            </a:lvl2pPr>
            <a:lvl3pPr marL="84833" indent="-84833">
              <a:defRPr sz="788"/>
            </a:lvl3pPr>
            <a:lvl4pPr marL="225922" indent="-116979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3735425"/>
            <a:ext cx="3774839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87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>
              <a:defRPr sz="202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rgbClr val="006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>
              <a:defRPr sz="202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>
              <a:defRPr sz="202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0649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4996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>
              <a:defRPr sz="202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4554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3423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>
              <a:defRPr sz="202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065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75"/>
              </a:spcBef>
              <a:buNone/>
              <a:defRPr sz="900"/>
            </a:lvl1pPr>
            <a:lvl2pPr marL="128585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2pPr>
            <a:lvl3pPr marL="267884" indent="-139300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3pPr>
            <a:lvl4pPr marL="385753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4pPr>
            <a:lvl5pPr marL="514337" indent="-128585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098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75"/>
              </a:spcBef>
              <a:defRPr/>
            </a:lvl1pPr>
            <a:lvl2pPr>
              <a:spcBef>
                <a:spcPts val="675"/>
              </a:spcBef>
              <a:defRPr/>
            </a:lvl2pPr>
            <a:lvl3pPr>
              <a:spcBef>
                <a:spcPts val="675"/>
              </a:spcBef>
              <a:defRPr/>
            </a:lvl3pPr>
            <a:lvl4pPr>
              <a:spcBef>
                <a:spcPts val="675"/>
              </a:spcBef>
              <a:defRPr/>
            </a:lvl4pPr>
            <a:lvl5pPr>
              <a:spcBef>
                <a:spcPts val="675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/>
          <a:lstStyle>
            <a:lvl1pPr>
              <a:spcBef>
                <a:spcPts val="675"/>
              </a:spcBef>
              <a:defRPr/>
            </a:lvl1pPr>
            <a:lvl2pPr>
              <a:spcBef>
                <a:spcPts val="675"/>
              </a:spcBef>
              <a:defRPr/>
            </a:lvl2pPr>
            <a:lvl3pPr>
              <a:spcBef>
                <a:spcPts val="675"/>
              </a:spcBef>
              <a:defRPr/>
            </a:lvl3pPr>
            <a:lvl4pPr>
              <a:spcBef>
                <a:spcPts val="675"/>
              </a:spcBef>
              <a:defRPr/>
            </a:lvl4pPr>
            <a:lvl5pPr>
              <a:spcBef>
                <a:spcPts val="675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75"/>
              </a:spcBef>
              <a:buNone/>
              <a:defRPr sz="900"/>
            </a:lvl1pPr>
            <a:lvl2pPr marL="128585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2pPr>
            <a:lvl3pPr marL="267884" indent="-139300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3pPr>
            <a:lvl4pPr marL="385753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4pPr>
            <a:lvl5pPr marL="514337" indent="-128585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75"/>
              </a:spcBef>
              <a:buNone/>
              <a:defRPr sz="900"/>
            </a:lvl1pPr>
            <a:lvl2pPr marL="128585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2pPr>
            <a:lvl3pPr marL="257169" indent="-128585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3pPr>
            <a:lvl4pPr marL="385753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4pPr>
            <a:lvl5pPr marL="514337" indent="-128585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9316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1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72108"/>
            <a:ext cx="3811588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70214"/>
            <a:ext cx="3811588" cy="342440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72108"/>
            <a:ext cx="3813174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4421"/>
            <a:ext cx="3811588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52529"/>
            <a:ext cx="3811588" cy="327662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4421"/>
            <a:ext cx="3813174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9"/>
            <a:ext cx="3813174" cy="327662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75"/>
              </a:spcBef>
              <a:buNone/>
              <a:defRPr sz="900"/>
            </a:lvl1pPr>
            <a:lvl2pPr marL="128585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2pPr>
            <a:lvl3pPr marL="257169" indent="-128585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3pPr>
            <a:lvl4pPr marL="385753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4pPr>
            <a:lvl5pPr marL="514337" indent="-128585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5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9316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1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1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1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1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1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1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4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4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1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1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4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4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50.xml"/><Relationship Id="rId50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8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9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61.xml"/><Relationship Id="rId5" Type="http://schemas.openxmlformats.org/officeDocument/2006/relationships/slideLayout" Target="../slideLayouts/slideLayout8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51.xml"/><Relationship Id="rId56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1.xml"/><Relationship Id="rId51" Type="http://schemas.openxmlformats.org/officeDocument/2006/relationships/slideLayout" Target="../slideLayouts/slideLayout54.xml"/><Relationship Id="rId3" Type="http://schemas.openxmlformats.org/officeDocument/2006/relationships/slideLayout" Target="../slideLayouts/slideLayout6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46" Type="http://schemas.openxmlformats.org/officeDocument/2006/relationships/slideLayout" Target="../slideLayouts/slideLayout49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23.xml"/><Relationship Id="rId41" Type="http://schemas.openxmlformats.org/officeDocument/2006/relationships/slideLayout" Target="../slideLayouts/slideLayout44.xml"/><Relationship Id="rId54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49" Type="http://schemas.openxmlformats.org/officeDocument/2006/relationships/slideLayout" Target="../slideLayouts/slideLayout52.xml"/><Relationship Id="rId57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13.xml"/><Relationship Id="rId31" Type="http://schemas.openxmlformats.org/officeDocument/2006/relationships/slideLayout" Target="../slideLayouts/slideLayout34.xml"/><Relationship Id="rId44" Type="http://schemas.openxmlformats.org/officeDocument/2006/relationships/slideLayout" Target="../slideLayouts/slideLayout47.xml"/><Relationship Id="rId52" Type="http://schemas.openxmlformats.org/officeDocument/2006/relationships/slideLayout" Target="../slideLayouts/slideLayout55.xml"/><Relationship Id="rId60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42" Type="http://schemas.openxmlformats.org/officeDocument/2006/relationships/slideLayout" Target="../slideLayouts/slideLayout103.xml"/><Relationship Id="rId47" Type="http://schemas.openxmlformats.org/officeDocument/2006/relationships/slideLayout" Target="../slideLayouts/slideLayout108.xml"/><Relationship Id="rId50" Type="http://schemas.openxmlformats.org/officeDocument/2006/relationships/slideLayout" Target="../slideLayouts/slideLayout111.xml"/><Relationship Id="rId55" Type="http://schemas.openxmlformats.org/officeDocument/2006/relationships/slideLayout" Target="../slideLayouts/slideLayout116.xml"/><Relationship Id="rId63" Type="http://schemas.openxmlformats.org/officeDocument/2006/relationships/slideLayout" Target="../slideLayouts/slideLayout124.xml"/><Relationship Id="rId68" Type="http://schemas.openxmlformats.org/officeDocument/2006/relationships/image" Target="../media/image4.png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45" Type="http://schemas.openxmlformats.org/officeDocument/2006/relationships/slideLayout" Target="../slideLayouts/slideLayout106.xml"/><Relationship Id="rId53" Type="http://schemas.openxmlformats.org/officeDocument/2006/relationships/slideLayout" Target="../slideLayouts/slideLayout114.xml"/><Relationship Id="rId58" Type="http://schemas.openxmlformats.org/officeDocument/2006/relationships/slideLayout" Target="../slideLayouts/slideLayout119.xml"/><Relationship Id="rId6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43" Type="http://schemas.openxmlformats.org/officeDocument/2006/relationships/slideLayout" Target="../slideLayouts/slideLayout104.xml"/><Relationship Id="rId48" Type="http://schemas.openxmlformats.org/officeDocument/2006/relationships/slideLayout" Target="../slideLayouts/slideLayout109.xml"/><Relationship Id="rId56" Type="http://schemas.openxmlformats.org/officeDocument/2006/relationships/slideLayout" Target="../slideLayouts/slideLayout117.xml"/><Relationship Id="rId64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69.xml"/><Relationship Id="rId51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46" Type="http://schemas.openxmlformats.org/officeDocument/2006/relationships/slideLayout" Target="../slideLayouts/slideLayout107.xml"/><Relationship Id="rId59" Type="http://schemas.openxmlformats.org/officeDocument/2006/relationships/slideLayout" Target="../slideLayouts/slideLayout120.xml"/><Relationship Id="rId67" Type="http://schemas.openxmlformats.org/officeDocument/2006/relationships/theme" Target="../theme/theme3.xml"/><Relationship Id="rId20" Type="http://schemas.openxmlformats.org/officeDocument/2006/relationships/slideLayout" Target="../slideLayouts/slideLayout81.xml"/><Relationship Id="rId41" Type="http://schemas.openxmlformats.org/officeDocument/2006/relationships/slideLayout" Target="../slideLayouts/slideLayout102.xml"/><Relationship Id="rId54" Type="http://schemas.openxmlformats.org/officeDocument/2006/relationships/slideLayout" Target="../slideLayouts/slideLayout115.xml"/><Relationship Id="rId6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49" Type="http://schemas.openxmlformats.org/officeDocument/2006/relationships/slideLayout" Target="../slideLayouts/slideLayout110.xml"/><Relationship Id="rId57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92.xml"/><Relationship Id="rId44" Type="http://schemas.openxmlformats.org/officeDocument/2006/relationships/slideLayout" Target="../slideLayouts/slideLayout105.xml"/><Relationship Id="rId52" Type="http://schemas.openxmlformats.org/officeDocument/2006/relationships/slideLayout" Target="../slideLayouts/slideLayout113.xml"/><Relationship Id="rId60" Type="http://schemas.openxmlformats.org/officeDocument/2006/relationships/slideLayout" Target="../slideLayouts/slideLayout121.xml"/><Relationship Id="rId6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3"/>
          <p:cNvSpPr/>
          <p:nvPr userDrawn="1"/>
        </p:nvSpPr>
        <p:spPr>
          <a:xfrm>
            <a:off x="-677" y="-1"/>
            <a:ext cx="5474742" cy="5215169"/>
          </a:xfrm>
          <a:custGeom>
            <a:avLst/>
            <a:gdLst>
              <a:gd name="connsiteX0" fmla="*/ 0 w 3455876"/>
              <a:gd name="connsiteY0" fmla="*/ 0 h 5143500"/>
              <a:gd name="connsiteX1" fmla="*/ 3455876 w 3455876"/>
              <a:gd name="connsiteY1" fmla="*/ 0 h 5143500"/>
              <a:gd name="connsiteX2" fmla="*/ 3455876 w 3455876"/>
              <a:gd name="connsiteY2" fmla="*/ 5143500 h 5143500"/>
              <a:gd name="connsiteX3" fmla="*/ 0 w 3455876"/>
              <a:gd name="connsiteY3" fmla="*/ 5143500 h 5143500"/>
              <a:gd name="connsiteX4" fmla="*/ 0 w 3455876"/>
              <a:gd name="connsiteY4" fmla="*/ 0 h 5143500"/>
              <a:gd name="connsiteX0" fmla="*/ 0 w 4333837"/>
              <a:gd name="connsiteY0" fmla="*/ 0 h 5143500"/>
              <a:gd name="connsiteX1" fmla="*/ 3455876 w 4333837"/>
              <a:gd name="connsiteY1" fmla="*/ 0 h 5143500"/>
              <a:gd name="connsiteX2" fmla="*/ 4333837 w 4333837"/>
              <a:gd name="connsiteY2" fmla="*/ 5134978 h 5143500"/>
              <a:gd name="connsiteX3" fmla="*/ 0 w 4333837"/>
              <a:gd name="connsiteY3" fmla="*/ 5143500 h 5143500"/>
              <a:gd name="connsiteX4" fmla="*/ 0 w 4333837"/>
              <a:gd name="connsiteY4" fmla="*/ 0 h 5143500"/>
              <a:gd name="connsiteX0" fmla="*/ 0 w 4106057"/>
              <a:gd name="connsiteY0" fmla="*/ 0 h 5143500"/>
              <a:gd name="connsiteX1" fmla="*/ 3455876 w 4106057"/>
              <a:gd name="connsiteY1" fmla="*/ 0 h 5143500"/>
              <a:gd name="connsiteX2" fmla="*/ 4106057 w 4106057"/>
              <a:gd name="connsiteY2" fmla="*/ 3856366 h 5143500"/>
              <a:gd name="connsiteX3" fmla="*/ 0 w 4106057"/>
              <a:gd name="connsiteY3" fmla="*/ 5143500 h 5143500"/>
              <a:gd name="connsiteX4" fmla="*/ 0 w 4106057"/>
              <a:gd name="connsiteY4" fmla="*/ 0 h 5143500"/>
              <a:gd name="connsiteX0" fmla="*/ 0 w 4106057"/>
              <a:gd name="connsiteY0" fmla="*/ 0 h 3895821"/>
              <a:gd name="connsiteX1" fmla="*/ 3455876 w 4106057"/>
              <a:gd name="connsiteY1" fmla="*/ 0 h 3895821"/>
              <a:gd name="connsiteX2" fmla="*/ 4106057 w 4106057"/>
              <a:gd name="connsiteY2" fmla="*/ 3856366 h 3895821"/>
              <a:gd name="connsiteX3" fmla="*/ 0 w 4106057"/>
              <a:gd name="connsiteY3" fmla="*/ 3895821 h 3895821"/>
              <a:gd name="connsiteX4" fmla="*/ 0 w 4106057"/>
              <a:gd name="connsiteY4" fmla="*/ 0 h 389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6057" h="3895821">
                <a:moveTo>
                  <a:pt x="0" y="0"/>
                </a:moveTo>
                <a:lnTo>
                  <a:pt x="3455876" y="0"/>
                </a:lnTo>
                <a:lnTo>
                  <a:pt x="4106057" y="3856366"/>
                </a:lnTo>
                <a:lnTo>
                  <a:pt x="0" y="3895821"/>
                </a:lnTo>
                <a:lnTo>
                  <a:pt x="0" y="0"/>
                </a:lnTo>
                <a:close/>
              </a:path>
            </a:pathLst>
          </a:custGeom>
          <a:solidFill>
            <a:srgbClr val="0065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/>
            <a:endParaRPr lang="es-ES" sz="32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23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5" r:id="rId2"/>
    <p:sldLayoutId id="214748399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1"/>
            <a:ext cx="7772400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814963" y="4719816"/>
            <a:ext cx="139424" cy="246221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defPPr>
              <a:defRPr lang="en-US"/>
            </a:defPPr>
            <a:lvl1pPr algn="ctr" defTabSz="914400"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 lvl="0"/>
            <a:endParaRPr lang="en-US" sz="675" dirty="0"/>
          </a:p>
        </p:txBody>
      </p:sp>
      <p:cxnSp>
        <p:nvCxnSpPr>
          <p:cNvPr id="7" name="Conector recto 6"/>
          <p:cNvCxnSpPr/>
          <p:nvPr userDrawn="1"/>
        </p:nvCxnSpPr>
        <p:spPr>
          <a:xfrm flipV="1">
            <a:off x="0" y="4479962"/>
            <a:ext cx="9144000" cy="663538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80" y="4691248"/>
            <a:ext cx="1461966" cy="3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961" r:id="rId58"/>
  </p:sldLayoutIdLst>
  <p:txStyles>
    <p:titleStyle>
      <a:lvl1pPr algn="ctr" defTabSz="685784" rtl="0" eaLnBrk="1" latinLnBrk="0" hangingPunct="1">
        <a:lnSpc>
          <a:spcPct val="86000"/>
        </a:lnSpc>
        <a:spcBef>
          <a:spcPct val="0"/>
        </a:spcBef>
        <a:buNone/>
        <a:defRPr sz="1575" kern="800" spc="-3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25" kern="800" spc="-8">
          <a:solidFill>
            <a:schemeClr val="tx1"/>
          </a:solidFill>
          <a:latin typeface="+mn-lt"/>
          <a:ea typeface="+mn-ea"/>
          <a:cs typeface="+mn-cs"/>
        </a:defRPr>
      </a:lvl1pPr>
      <a:lvl2pPr marL="258360" indent="-129776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900" kern="800">
          <a:solidFill>
            <a:schemeClr val="tx1"/>
          </a:solidFill>
          <a:latin typeface="+mn-lt"/>
          <a:ea typeface="+mn-ea"/>
          <a:cs typeface="+mn-cs"/>
        </a:defRPr>
      </a:lvl2pPr>
      <a:lvl3pPr marL="386944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>
          <a:solidFill>
            <a:schemeClr val="tx1"/>
          </a:solidFill>
          <a:latin typeface="+mn-lt"/>
          <a:ea typeface="+mn-ea"/>
          <a:cs typeface="+mn-cs"/>
        </a:defRPr>
      </a:lvl3pPr>
      <a:lvl4pPr marL="515528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900" kern="800">
          <a:solidFill>
            <a:schemeClr val="tx1"/>
          </a:solidFill>
          <a:latin typeface="+mn-lt"/>
          <a:ea typeface="+mn-ea"/>
          <a:cs typeface="+mn-cs"/>
        </a:defRPr>
      </a:lvl4pPr>
      <a:lvl5pPr marL="644113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900" kern="8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8075" y="565112"/>
            <a:ext cx="77724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40" y="1250876"/>
            <a:ext cx="7772400" cy="29804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Conector recto 6"/>
          <p:cNvCxnSpPr/>
          <p:nvPr userDrawn="1"/>
        </p:nvCxnSpPr>
        <p:spPr>
          <a:xfrm flipV="1">
            <a:off x="0" y="4479962"/>
            <a:ext cx="9144000" cy="66353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LOGO  calado blanco largo UIB HORIZONTAL .png"/>
          <p:cNvPicPr>
            <a:picLocks noChangeAspect="1"/>
          </p:cNvPicPr>
          <p:nvPr userDrawn="1"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80" y="4695986"/>
            <a:ext cx="1439652" cy="3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991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</p:sldLayoutIdLst>
  <p:txStyles>
    <p:titleStyle>
      <a:lvl1pPr algn="ctr" defTabSz="685784" rtl="0" eaLnBrk="1" latinLnBrk="0" hangingPunct="1">
        <a:lnSpc>
          <a:spcPct val="86000"/>
        </a:lnSpc>
        <a:spcBef>
          <a:spcPct val="0"/>
        </a:spcBef>
        <a:buNone/>
        <a:defRPr sz="1575" kern="800" spc="-3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28585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25" b="0" i="0" kern="800" spc="-8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58360" indent="-129776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900" b="0" i="0" kern="8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386944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b="0" i="0" kern="8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515528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900" b="0" i="0" kern="8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644113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900" b="0" i="0" kern="8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680012" y="1059582"/>
            <a:ext cx="4104456" cy="12292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Comparative</a:t>
            </a:r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Study</a:t>
            </a:r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of </a:t>
            </a: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Dermoscopic</a:t>
            </a:r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Hair</a:t>
            </a:r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Removal</a:t>
            </a:r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Methods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6264188" y="3543858"/>
            <a:ext cx="2664296" cy="10738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ca-ES" sz="1400" dirty="0" smtClean="0">
                <a:solidFill>
                  <a:srgbClr val="808080"/>
                </a:solidFill>
              </a:rPr>
              <a:t>Lidia Talavera-Martínez</a:t>
            </a:r>
          </a:p>
          <a:p>
            <a:pPr marL="0" indent="0" algn="r">
              <a:buFontTx/>
              <a:buNone/>
            </a:pPr>
            <a:r>
              <a:rPr lang="ca-ES" sz="1400" dirty="0" smtClean="0">
                <a:solidFill>
                  <a:srgbClr val="808080"/>
                </a:solidFill>
              </a:rPr>
              <a:t>Pedro </a:t>
            </a:r>
            <a:r>
              <a:rPr lang="ca-ES" sz="1400" dirty="0" err="1" smtClean="0">
                <a:solidFill>
                  <a:srgbClr val="808080"/>
                </a:solidFill>
              </a:rPr>
              <a:t>Bibiloni</a:t>
            </a:r>
            <a:endParaRPr lang="ca-ES" sz="1400" dirty="0" smtClean="0">
              <a:solidFill>
                <a:srgbClr val="808080"/>
              </a:solidFill>
            </a:endParaRPr>
          </a:p>
          <a:p>
            <a:pPr marL="0" indent="0" algn="r">
              <a:buFontTx/>
              <a:buNone/>
            </a:pPr>
            <a:r>
              <a:rPr lang="ca-ES" sz="1400" dirty="0" smtClean="0">
                <a:solidFill>
                  <a:srgbClr val="808080"/>
                </a:solidFill>
              </a:rPr>
              <a:t>Manuel González-Hidalgo</a:t>
            </a:r>
            <a:endParaRPr lang="ca-ES" sz="1400" dirty="0">
              <a:solidFill>
                <a:srgbClr val="80808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693" y="4557893"/>
            <a:ext cx="1215094" cy="4076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503886"/>
            <a:ext cx="1413732" cy="5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600" dirty="0" err="1" smtClean="0">
                <a:solidFill>
                  <a:srgbClr val="002060"/>
                </a:solidFill>
              </a:rPr>
              <a:t>Quantitatives</a:t>
            </a:r>
            <a:endParaRPr lang="es-E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921484"/>
              </p:ext>
            </p:extLst>
          </p:nvPr>
        </p:nvGraphicFramePr>
        <p:xfrm>
          <a:off x="510373" y="1455626"/>
          <a:ext cx="8172906" cy="1400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239">
                  <a:extLst>
                    <a:ext uri="{9D8B030D-6E8A-4147-A177-3AD203B41FA5}">
                      <a16:colId xmlns:a16="http://schemas.microsoft.com/office/drawing/2014/main" val="1617645058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72393323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12797124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29199250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0612752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1795135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976073274"/>
                    </a:ext>
                  </a:extLst>
                </a:gridCol>
                <a:gridCol w="683131">
                  <a:extLst>
                    <a:ext uri="{9D8B030D-6E8A-4147-A177-3AD203B41FA5}">
                      <a16:colId xmlns:a16="http://schemas.microsoft.com/office/drawing/2014/main" val="4148381501"/>
                    </a:ext>
                  </a:extLst>
                </a:gridCol>
                <a:gridCol w="706041">
                  <a:extLst>
                    <a:ext uri="{9D8B030D-6E8A-4147-A177-3AD203B41FA5}">
                      <a16:colId xmlns:a16="http://schemas.microsoft.com/office/drawing/2014/main" val="3298656967"/>
                    </a:ext>
                  </a:extLst>
                </a:gridCol>
                <a:gridCol w="1040482">
                  <a:extLst>
                    <a:ext uri="{9D8B030D-6E8A-4147-A177-3AD203B41FA5}">
                      <a16:colId xmlns:a16="http://schemas.microsoft.com/office/drawing/2014/main" val="304483873"/>
                    </a:ext>
                  </a:extLst>
                </a:gridCol>
                <a:gridCol w="889537">
                  <a:extLst>
                    <a:ext uri="{9D8B030D-6E8A-4147-A177-3AD203B41FA5}">
                      <a16:colId xmlns:a16="http://schemas.microsoft.com/office/drawing/2014/main" val="3404891920"/>
                    </a:ext>
                  </a:extLst>
                </a:gridCol>
              </a:tblGrid>
              <a:tr h="474930">
                <a:tc>
                  <a:txBody>
                    <a:bodyPr/>
                    <a:lstStyle/>
                    <a:p>
                      <a:endParaRPr lang="es-E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MSE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SSIM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PSNR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RMSE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VIF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UQI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MSSSIM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PSNR-HVS-M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PSNR-HVS</a:t>
                      </a:r>
                      <a:endParaRPr lang="es-E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3367872"/>
                  </a:ext>
                </a:extLst>
              </a:tr>
              <a:tr h="456348">
                <a:tc rowSpan="2"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Abbas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i="1" baseline="0" dirty="0" smtClean="0"/>
                        <a:t>vs.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baseline="0" dirty="0" err="1" smtClean="0"/>
                        <a:t>Huang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 smtClean="0"/>
                        <a:t>p-</a:t>
                      </a:r>
                      <a:r>
                        <a:rPr lang="es-ES" sz="1000" dirty="0" err="1" smtClean="0"/>
                        <a:t>value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2.10e-02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0.382352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0.007884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1.21e-02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8.77e-03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6.21e-03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2.21e-01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5.88e-03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6.56e-03</a:t>
                      </a:r>
                      <a:endParaRPr lang="es-E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562150"/>
                  </a:ext>
                </a:extLst>
              </a:tr>
              <a:tr h="469030"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 err="1" smtClean="0"/>
                        <a:t>Statistical</a:t>
                      </a:r>
                      <a:r>
                        <a:rPr lang="es-ES" sz="1000" baseline="0" dirty="0" smtClean="0"/>
                        <a:t> test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4489724"/>
                  </a:ext>
                </a:extLst>
              </a:tr>
            </a:tbl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091" y1="44828" x2="34091" y2="448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9871" y="2503870"/>
            <a:ext cx="335309" cy="22099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100000" l="10000" r="100000">
                        <a14:foregroundMark x1="76667" y1="56250" x2="76667" y2="56250"/>
                        <a14:backgroundMark x1="46667" y1="56250" x2="46667" y2="56250"/>
                        <a14:backgroundMark x1="30000" y1="93750" x2="30000" y2="93750"/>
                        <a14:backgroundMark x1="70000" y1="87500" x2="70000" y2="8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9547" y="2547979"/>
            <a:ext cx="228620" cy="12193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091" y1="44828" x2="34091" y2="448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9621" y="2499152"/>
            <a:ext cx="342355" cy="22564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3697" y="2508771"/>
            <a:ext cx="190517" cy="20575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100000" l="10000" r="100000">
                        <a14:foregroundMark x1="76667" y1="56250" x2="76667" y2="56250"/>
                        <a14:backgroundMark x1="46667" y1="56250" x2="46667" y2="56250"/>
                        <a14:backgroundMark x1="30000" y1="93750" x2="30000" y2="93750"/>
                        <a14:backgroundMark x1="70000" y1="87500" x2="70000" y2="8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3664" y="2544775"/>
            <a:ext cx="228620" cy="12193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100000" l="10000" r="100000">
                        <a14:foregroundMark x1="76667" y1="56250" x2="76667" y2="56250"/>
                        <a14:backgroundMark x1="46667" y1="56250" x2="46667" y2="56250"/>
                        <a14:backgroundMark x1="30000" y1="93750" x2="30000" y2="93750"/>
                        <a14:backgroundMark x1="70000" y1="87500" x2="70000" y2="8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690" y="2546377"/>
            <a:ext cx="228620" cy="12193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100000" l="10000" r="100000">
                        <a14:foregroundMark x1="76667" y1="56250" x2="76667" y2="56250"/>
                        <a14:backgroundMark x1="46667" y1="56250" x2="46667" y2="56250"/>
                        <a14:backgroundMark x1="30000" y1="93750" x2="30000" y2="93750"/>
                        <a14:backgroundMark x1="70000" y1="87500" x2="70000" y2="8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7216" y="2544775"/>
            <a:ext cx="228620" cy="12193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100000" l="10000" r="100000">
                        <a14:foregroundMark x1="76667" y1="56250" x2="76667" y2="56250"/>
                        <a14:backgroundMark x1="46667" y1="56250" x2="46667" y2="56250"/>
                        <a14:backgroundMark x1="30000" y1="93750" x2="30000" y2="93750"/>
                        <a14:backgroundMark x1="70000" y1="87500" x2="70000" y2="8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3648" y="2544775"/>
            <a:ext cx="228620" cy="12193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9586" y="2519037"/>
            <a:ext cx="190517" cy="20575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100000" l="10000" r="100000">
                        <a14:foregroundMark x1="76667" y1="56250" x2="76667" y2="56250"/>
                        <a14:backgroundMark x1="46667" y1="56250" x2="46667" y2="56250"/>
                        <a14:backgroundMark x1="30000" y1="93750" x2="30000" y2="93750"/>
                        <a14:backgroundMark x1="70000" y1="87500" x2="70000" y2="8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5169" y="2547979"/>
            <a:ext cx="228620" cy="121931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1956586" y="2470353"/>
            <a:ext cx="495797" cy="288032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3403600" y="2477900"/>
            <a:ext cx="47296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4040114" y="2477900"/>
            <a:ext cx="495797" cy="288032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5453142" y="2477900"/>
            <a:ext cx="495797" cy="288032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7051477" y="2477900"/>
            <a:ext cx="495797" cy="288032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7962403" y="2480223"/>
            <a:ext cx="495797" cy="288032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2649284" y="2461724"/>
            <a:ext cx="495797" cy="288032"/>
          </a:xfrm>
          <a:prstGeom prst="ellipse">
            <a:avLst/>
          </a:prstGeom>
          <a:noFill/>
          <a:ln>
            <a:solidFill>
              <a:srgbClr val="E97F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/>
          <p:cNvSpPr/>
          <p:nvPr/>
        </p:nvSpPr>
        <p:spPr>
          <a:xfrm>
            <a:off x="6168696" y="2461724"/>
            <a:ext cx="495797" cy="288032"/>
          </a:xfrm>
          <a:prstGeom prst="ellipse">
            <a:avLst/>
          </a:prstGeom>
          <a:noFill/>
          <a:ln>
            <a:solidFill>
              <a:srgbClr val="E97F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/>
          <p:cNvSpPr/>
          <p:nvPr/>
        </p:nvSpPr>
        <p:spPr>
          <a:xfrm>
            <a:off x="4782649" y="2480223"/>
            <a:ext cx="495797" cy="2880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lipse 38"/>
          <p:cNvSpPr/>
          <p:nvPr/>
        </p:nvSpPr>
        <p:spPr>
          <a:xfrm>
            <a:off x="510373" y="3291830"/>
            <a:ext cx="495797" cy="288032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1119273" y="3306672"/>
            <a:ext cx="5051096" cy="26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30" dirty="0"/>
              <a:t>The mean of Abbas' algorithm is </a:t>
            </a:r>
            <a:r>
              <a:rPr lang="en-GB" sz="1130" dirty="0" smtClean="0"/>
              <a:t>worse </a:t>
            </a:r>
            <a:r>
              <a:rPr lang="en-GB" sz="1130" dirty="0"/>
              <a:t>than that of Huang's algorithm.</a:t>
            </a:r>
            <a:endParaRPr lang="es-ES" sz="1130" dirty="0"/>
          </a:p>
        </p:txBody>
      </p:sp>
      <p:sp>
        <p:nvSpPr>
          <p:cNvPr id="40" name="Elipse 39"/>
          <p:cNvSpPr/>
          <p:nvPr/>
        </p:nvSpPr>
        <p:spPr>
          <a:xfrm>
            <a:off x="510372" y="3704529"/>
            <a:ext cx="495797" cy="288032"/>
          </a:xfrm>
          <a:prstGeom prst="ellipse">
            <a:avLst/>
          </a:prstGeom>
          <a:noFill/>
          <a:ln>
            <a:solidFill>
              <a:srgbClr val="E97F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/>
          <p:cNvSpPr/>
          <p:nvPr/>
        </p:nvSpPr>
        <p:spPr>
          <a:xfrm>
            <a:off x="1119273" y="3658148"/>
            <a:ext cx="7565679" cy="44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30" dirty="0"/>
              <a:t>W</a:t>
            </a:r>
            <a:r>
              <a:rPr lang="en-GB" sz="1130" dirty="0" smtClean="0"/>
              <a:t>e </a:t>
            </a:r>
            <a:r>
              <a:rPr lang="en-GB" sz="1130" dirty="0"/>
              <a:t>can not rule out the equality of their means, but the mean of Abbas' algorithm is statistically better than that of Huang's algorithm</a:t>
            </a:r>
            <a:endParaRPr lang="es-ES" sz="1130" dirty="0"/>
          </a:p>
        </p:txBody>
      </p:sp>
      <p:sp>
        <p:nvSpPr>
          <p:cNvPr id="42" name="Elipse 41"/>
          <p:cNvSpPr/>
          <p:nvPr/>
        </p:nvSpPr>
        <p:spPr>
          <a:xfrm>
            <a:off x="510373" y="4130744"/>
            <a:ext cx="495797" cy="2880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/>
          <p:cNvSpPr/>
          <p:nvPr/>
        </p:nvSpPr>
        <p:spPr>
          <a:xfrm>
            <a:off x="1114536" y="4141646"/>
            <a:ext cx="5051096" cy="26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30" dirty="0" smtClean="0"/>
              <a:t>The </a:t>
            </a:r>
            <a:r>
              <a:rPr lang="en-GB" sz="1130" dirty="0"/>
              <a:t>mean of Abbas' algorithm is better than that of Huang's algorithm.</a:t>
            </a:r>
            <a:endParaRPr lang="es-ES" sz="113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451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4" grpId="0"/>
      <p:bldP spid="40" grpId="0" animBg="1"/>
      <p:bldP spid="41" grpId="0"/>
      <p:bldP spid="42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Conclusions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914401"/>
            <a:ext cx="7772400" cy="2233413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s-ES" sz="1600" dirty="0" err="1" smtClean="0"/>
              <a:t>All</a:t>
            </a:r>
            <a:r>
              <a:rPr lang="es-ES" sz="1600" dirty="0" smtClean="0"/>
              <a:t> </a:t>
            </a:r>
            <a:r>
              <a:rPr lang="es-ES" sz="1600" dirty="0" err="1"/>
              <a:t>measures</a:t>
            </a:r>
            <a:r>
              <a:rPr lang="es-ES" sz="1600" dirty="0"/>
              <a:t> </a:t>
            </a:r>
            <a:r>
              <a:rPr lang="es-ES" sz="1600" dirty="0" err="1"/>
              <a:t>points</a:t>
            </a:r>
            <a:r>
              <a:rPr lang="es-ES" sz="1600" dirty="0"/>
              <a:t> to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algorithm</a:t>
            </a:r>
            <a:r>
              <a:rPr lang="es-ES" sz="1600" dirty="0"/>
              <a:t> </a:t>
            </a:r>
            <a:r>
              <a:rPr lang="es-ES" sz="1600" dirty="0" err="1" smtClean="0"/>
              <a:t>presented</a:t>
            </a:r>
            <a:r>
              <a:rPr lang="es-ES" sz="1600" dirty="0" smtClean="0"/>
              <a:t> </a:t>
            </a:r>
            <a:r>
              <a:rPr lang="es-ES" sz="1600" dirty="0" err="1"/>
              <a:t>by</a:t>
            </a:r>
            <a:r>
              <a:rPr lang="es-ES" sz="1600" dirty="0"/>
              <a:t> </a:t>
            </a:r>
            <a:r>
              <a:rPr lang="es-ES" sz="1600" b="1" dirty="0" err="1"/>
              <a:t>Xie</a:t>
            </a:r>
            <a:r>
              <a:rPr lang="es-ES" sz="1600" b="1" dirty="0"/>
              <a:t> et al. as </a:t>
            </a:r>
            <a:r>
              <a:rPr lang="es-ES" sz="1600" b="1" dirty="0" err="1"/>
              <a:t>the</a:t>
            </a:r>
            <a:r>
              <a:rPr lang="es-ES" sz="1600" b="1" dirty="0"/>
              <a:t> </a:t>
            </a:r>
            <a:r>
              <a:rPr lang="es-ES" sz="1600" b="1" dirty="0" err="1"/>
              <a:t>best</a:t>
            </a:r>
            <a:r>
              <a:rPr lang="es-ES" sz="1600" b="1" dirty="0"/>
              <a:t> </a:t>
            </a:r>
            <a:r>
              <a:rPr lang="es-ES" sz="1600" b="1" dirty="0" err="1"/>
              <a:t>one</a:t>
            </a:r>
            <a:r>
              <a:rPr lang="es-ES" sz="16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Lee's algorithm </a:t>
            </a:r>
            <a:r>
              <a:rPr lang="en-GB" sz="1600" dirty="0" smtClean="0"/>
              <a:t>vs. </a:t>
            </a:r>
            <a:r>
              <a:rPr lang="en-GB" sz="1600" dirty="0" err="1"/>
              <a:t>Bibiloni's</a:t>
            </a:r>
            <a:r>
              <a:rPr lang="en-GB" sz="1600" dirty="0"/>
              <a:t> </a:t>
            </a:r>
            <a:r>
              <a:rPr lang="en-GB" sz="1600" dirty="0" smtClean="0"/>
              <a:t>algorithm:</a:t>
            </a:r>
          </a:p>
          <a:p>
            <a:pPr lvl="3"/>
            <a:r>
              <a:rPr lang="en-GB" sz="1600" dirty="0"/>
              <a:t> </a:t>
            </a:r>
            <a:r>
              <a:rPr lang="en-GB" sz="1300" dirty="0"/>
              <a:t>S</a:t>
            </a:r>
            <a:r>
              <a:rPr lang="en-GB" sz="1300" dirty="0" smtClean="0"/>
              <a:t>tatistically </a:t>
            </a:r>
            <a:r>
              <a:rPr lang="en-GB" sz="1300" dirty="0"/>
              <a:t>better with regard to the SSIM, VIF and </a:t>
            </a:r>
            <a:r>
              <a:rPr lang="en-GB" sz="1300" dirty="0" smtClean="0"/>
              <a:t>MSSIM. </a:t>
            </a:r>
          </a:p>
          <a:p>
            <a:pPr lvl="3"/>
            <a:r>
              <a:rPr lang="en-GB" sz="1300" dirty="0"/>
              <a:t> </a:t>
            </a:r>
            <a:r>
              <a:rPr lang="en-GB" sz="1300" dirty="0" smtClean="0"/>
              <a:t>Cannot rejected </a:t>
            </a:r>
            <a:r>
              <a:rPr lang="en-GB" sz="1300" dirty="0"/>
              <a:t>that the two methods have a statistically equivalent performance for the rest of the measurements</a:t>
            </a:r>
            <a:r>
              <a:rPr lang="en-GB" sz="1300" dirty="0" smtClean="0"/>
              <a:t>.</a:t>
            </a:r>
            <a:endParaRPr lang="es-ES" sz="13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 err="1"/>
              <a:t>Bibiloni</a:t>
            </a:r>
            <a:r>
              <a:rPr lang="en-GB" sz="1600" dirty="0"/>
              <a:t> et al. surpasses the Huang’s algorithm statistically</a:t>
            </a:r>
            <a:r>
              <a:rPr lang="en-GB" sz="1600" dirty="0" smtClean="0"/>
              <a:t>.</a:t>
            </a:r>
            <a:endParaRPr lang="es-E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 smtClean="0"/>
              <a:t>The </a:t>
            </a:r>
            <a:r>
              <a:rPr lang="en-GB" sz="1600" b="1" dirty="0"/>
              <a:t>Abbas' and </a:t>
            </a:r>
            <a:r>
              <a:rPr lang="en-GB" sz="1600" b="1" dirty="0" err="1"/>
              <a:t>Toossi's</a:t>
            </a:r>
            <a:r>
              <a:rPr lang="en-GB" sz="1600" b="1" dirty="0"/>
              <a:t> </a:t>
            </a:r>
            <a:r>
              <a:rPr lang="en-GB" sz="1600" b="1" dirty="0" smtClean="0"/>
              <a:t>algorithms</a:t>
            </a:r>
            <a:r>
              <a:rPr lang="en-GB" sz="1600" dirty="0" smtClean="0"/>
              <a:t> produce </a:t>
            </a:r>
            <a:r>
              <a:rPr lang="en-GB" sz="1600" dirty="0"/>
              <a:t>the </a:t>
            </a:r>
            <a:r>
              <a:rPr lang="en-GB" sz="1600" b="1" dirty="0"/>
              <a:t>least suitable results</a:t>
            </a:r>
            <a:r>
              <a:rPr lang="en-GB" sz="1600" dirty="0" smtClean="0"/>
              <a:t>.</a:t>
            </a:r>
          </a:p>
          <a:p>
            <a:pPr lvl="3"/>
            <a:r>
              <a:rPr lang="en-GB" sz="1200" dirty="0"/>
              <a:t>D</a:t>
            </a:r>
            <a:r>
              <a:rPr lang="en-GB" sz="1200" dirty="0" smtClean="0"/>
              <a:t>o </a:t>
            </a:r>
            <a:r>
              <a:rPr lang="en-GB" sz="1200" dirty="0"/>
              <a:t>not seem to distinguish well hairs of greater thickness or dark </a:t>
            </a:r>
            <a:r>
              <a:rPr lang="en-GB" sz="1200" dirty="0" err="1"/>
              <a:t>colors</a:t>
            </a:r>
            <a:r>
              <a:rPr lang="en-GB" sz="1200" dirty="0" smtClean="0"/>
              <a:t>.</a:t>
            </a:r>
            <a:endParaRPr lang="es-ES" sz="1200" dirty="0"/>
          </a:p>
        </p:txBody>
      </p:sp>
      <p:sp>
        <p:nvSpPr>
          <p:cNvPr id="4" name="Rectángulo 3"/>
          <p:cNvSpPr/>
          <p:nvPr/>
        </p:nvSpPr>
        <p:spPr>
          <a:xfrm>
            <a:off x="685800" y="3219822"/>
            <a:ext cx="194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Future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work</a:t>
            </a:r>
            <a:endParaRPr lang="es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92274" y="3831890"/>
            <a:ext cx="7772400" cy="793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28585" indent="-128585" algn="l" defTabSz="685784" rtl="0" eaLnBrk="1" latinLnBrk="0" hangingPunct="1"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25" kern="800" spc="-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8360" indent="-129776" algn="l" defTabSz="685784" rtl="0" eaLnBrk="1" latinLnBrk="0" hangingPunct="1"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9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944" indent="-128585" algn="l" defTabSz="685784" rtl="0" eaLnBrk="1" latinLnBrk="0" hangingPunct="1"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528" indent="-128585" algn="l" defTabSz="685784" rtl="0" eaLnBrk="1" latinLnBrk="0" hangingPunct="1"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9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4113" indent="-128585" algn="l" defTabSz="685784" rtl="0" eaLnBrk="1" latinLnBrk="0" hangingPunct="1"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9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err="1" smtClean="0"/>
              <a:t>Expand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number</a:t>
            </a:r>
            <a:r>
              <a:rPr lang="es-ES" sz="1600" dirty="0" smtClean="0"/>
              <a:t> of </a:t>
            </a:r>
            <a:r>
              <a:rPr lang="es-ES" sz="1600" dirty="0" err="1" smtClean="0"/>
              <a:t>images</a:t>
            </a:r>
            <a:r>
              <a:rPr lang="es-ES" sz="1600" dirty="0" smtClean="0"/>
              <a:t> </a:t>
            </a:r>
            <a:r>
              <a:rPr lang="es-ES" sz="1600" dirty="0" err="1" smtClean="0"/>
              <a:t>used</a:t>
            </a:r>
            <a:r>
              <a:rPr lang="es-ES" sz="1600" dirty="0" smtClean="0"/>
              <a:t> in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datasets</a:t>
            </a:r>
            <a:r>
              <a:rPr lang="es-ES" sz="1600" dirty="0" smtClean="0"/>
              <a:t>.</a:t>
            </a:r>
          </a:p>
          <a:p>
            <a:r>
              <a:rPr lang="es-ES" sz="1600" dirty="0" err="1" smtClean="0"/>
              <a:t>Improve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quality</a:t>
            </a:r>
            <a:r>
              <a:rPr lang="es-ES" sz="1600" dirty="0"/>
              <a:t> </a:t>
            </a:r>
            <a:r>
              <a:rPr lang="es-ES" sz="1600" dirty="0" err="1" smtClean="0"/>
              <a:t>obtained</a:t>
            </a:r>
            <a:r>
              <a:rPr lang="es-ES" sz="1600" dirty="0" smtClean="0"/>
              <a:t> </a:t>
            </a:r>
            <a:r>
              <a:rPr lang="es-ES" sz="1600" dirty="0" err="1" smtClean="0"/>
              <a:t>by</a:t>
            </a:r>
            <a:r>
              <a:rPr lang="es-ES" sz="1600" dirty="0" smtClean="0"/>
              <a:t> </a:t>
            </a:r>
            <a:r>
              <a:rPr lang="es-ES" sz="1600" dirty="0" err="1" smtClean="0"/>
              <a:t>hair</a:t>
            </a:r>
            <a:r>
              <a:rPr lang="es-ES" sz="1600" dirty="0" smtClean="0"/>
              <a:t> </a:t>
            </a:r>
            <a:r>
              <a:rPr lang="es-ES" sz="1600" dirty="0" err="1" smtClean="0"/>
              <a:t>simulation</a:t>
            </a:r>
            <a:r>
              <a:rPr lang="es-ES" sz="1600" dirty="0" smtClean="0"/>
              <a:t> </a:t>
            </a:r>
            <a:r>
              <a:rPr lang="es-ES" sz="1600" dirty="0" err="1" smtClean="0"/>
              <a:t>methods</a:t>
            </a:r>
            <a:r>
              <a:rPr lang="es-E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464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400" b="1" dirty="0" err="1" smtClean="0"/>
              <a:t>Acknowledgments</a:t>
            </a:r>
            <a:endParaRPr lang="es-ES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9572" y="2471059"/>
            <a:ext cx="7304856" cy="1188132"/>
          </a:xfrm>
        </p:spPr>
        <p:txBody>
          <a:bodyPr>
            <a:normAutofit/>
          </a:bodyPr>
          <a:lstStyle/>
          <a:p>
            <a:pPr algn="just"/>
            <a:r>
              <a:rPr lang="en-US" sz="1400" dirty="0"/>
              <a:t>This work was partially supported by the project </a:t>
            </a:r>
            <a:r>
              <a:rPr lang="en-US" sz="1400" b="1" dirty="0"/>
              <a:t>TIN 2016-75404-P </a:t>
            </a:r>
            <a:r>
              <a:rPr lang="en-US" sz="1400" b="1" dirty="0" smtClean="0"/>
              <a:t>AEI/FEDER, UE</a:t>
            </a:r>
            <a:r>
              <a:rPr lang="en-US" sz="1400" dirty="0"/>
              <a:t>. L. Talavera-</a:t>
            </a:r>
            <a:r>
              <a:rPr lang="en-US" sz="1400" dirty="0" err="1"/>
              <a:t>Martínez</a:t>
            </a:r>
            <a:r>
              <a:rPr lang="en-US" sz="1400" dirty="0"/>
              <a:t> also benefited from the fellowship </a:t>
            </a:r>
            <a:r>
              <a:rPr lang="en-US" sz="1400" b="1" dirty="0"/>
              <a:t>BES-2017-081264</a:t>
            </a:r>
            <a:r>
              <a:rPr lang="en-US" sz="1400" dirty="0"/>
              <a:t> </a:t>
            </a:r>
            <a:r>
              <a:rPr lang="en-US" sz="1400" dirty="0" smtClean="0"/>
              <a:t>conceded </a:t>
            </a:r>
            <a:r>
              <a:rPr lang="en-US" sz="1400" dirty="0"/>
              <a:t>by </a:t>
            </a:r>
            <a:r>
              <a:rPr lang="en-US" sz="1400" dirty="0" smtClean="0"/>
              <a:t>the </a:t>
            </a:r>
            <a:r>
              <a:rPr lang="en-US" sz="1400" i="1" dirty="0" smtClean="0"/>
              <a:t>Ministry </a:t>
            </a:r>
            <a:r>
              <a:rPr lang="en-US" sz="1400" i="1" dirty="0"/>
              <a:t>of Economy, Industry and </a:t>
            </a:r>
            <a:r>
              <a:rPr lang="en-US" sz="1400" i="1" dirty="0" smtClean="0"/>
              <a:t>Competitiveness</a:t>
            </a:r>
            <a:r>
              <a:rPr lang="en-US" sz="1400" dirty="0" smtClean="0"/>
              <a:t> under </a:t>
            </a:r>
            <a:r>
              <a:rPr lang="en-US" sz="1400" dirty="0"/>
              <a:t>a </a:t>
            </a:r>
            <a:r>
              <a:rPr lang="en-US" sz="1400" dirty="0" smtClean="0"/>
              <a:t>program co-financed </a:t>
            </a:r>
            <a:r>
              <a:rPr lang="en-US" sz="1400" dirty="0"/>
              <a:t>by </a:t>
            </a:r>
            <a:r>
              <a:rPr lang="en-US" sz="1400" dirty="0" smtClean="0"/>
              <a:t>the European </a:t>
            </a:r>
            <a:r>
              <a:rPr lang="en-US" sz="1400" dirty="0"/>
              <a:t>Social </a:t>
            </a:r>
            <a:r>
              <a:rPr lang="en-US" sz="1400" dirty="0" smtClean="0"/>
              <a:t>Fund.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8116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311860" y="1815666"/>
            <a:ext cx="3204356" cy="1130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685784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025" kern="800" spc="-3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ca-ES" sz="4000" dirty="0" smtClean="0"/>
              <a:t>THANK YOU</a:t>
            </a:r>
            <a:endParaRPr lang="ca-ES" sz="4000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2996425" y="1513635"/>
            <a:ext cx="0" cy="1526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0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0476" y="411510"/>
            <a:ext cx="1545940" cy="64989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Index</a:t>
            </a:r>
            <a:endParaRPr lang="en-GB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9815" y="1347614"/>
            <a:ext cx="7120880" cy="273630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Introduction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Experimental frame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	Databases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	Hair removal methods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Results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Conclusions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958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095586"/>
            <a:ext cx="7772400" cy="3470672"/>
          </a:xfrm>
        </p:spPr>
        <p:txBody>
          <a:bodyPr/>
          <a:lstStyle/>
          <a:p>
            <a:r>
              <a:rPr lang="en-US" sz="1600" dirty="0" smtClean="0"/>
              <a:t>Melanoma</a:t>
            </a:r>
          </a:p>
          <a:p>
            <a:pPr lvl="1"/>
            <a:r>
              <a:rPr lang="en-US" sz="1000" dirty="0" smtClean="0"/>
              <a:t>Rapidly </a:t>
            </a:r>
            <a:r>
              <a:rPr lang="en-US" sz="1000" dirty="0"/>
              <a:t>increasing incidence rate </a:t>
            </a:r>
            <a:r>
              <a:rPr lang="en-US" sz="1000" dirty="0" smtClean="0"/>
              <a:t>of melanoma </a:t>
            </a:r>
            <a:r>
              <a:rPr lang="en-US" sz="1000" dirty="0"/>
              <a:t>and non-melanoma skin </a:t>
            </a:r>
            <a:r>
              <a:rPr lang="en-US" sz="1000" dirty="0" smtClean="0"/>
              <a:t>cancer.</a:t>
            </a:r>
          </a:p>
          <a:p>
            <a:pPr lvl="1"/>
            <a:r>
              <a:rPr lang="en-US" sz="1000" dirty="0" smtClean="0"/>
              <a:t>Melanoma is </a:t>
            </a:r>
            <a:r>
              <a:rPr lang="en-US" sz="1000" dirty="0"/>
              <a:t>the 15th most </a:t>
            </a:r>
            <a:r>
              <a:rPr lang="en-US" sz="1000" dirty="0" smtClean="0"/>
              <a:t>commonly occurring </a:t>
            </a:r>
            <a:r>
              <a:rPr lang="en-US" sz="1000" dirty="0"/>
              <a:t>cancer in men and </a:t>
            </a:r>
            <a:r>
              <a:rPr lang="en-US" sz="1000" dirty="0" smtClean="0"/>
              <a:t>women.</a:t>
            </a:r>
            <a:endParaRPr lang="en-US" sz="1000" dirty="0"/>
          </a:p>
          <a:p>
            <a:pPr lvl="1">
              <a:lnSpc>
                <a:spcPct val="150000"/>
              </a:lnSpc>
            </a:pPr>
            <a:r>
              <a:rPr lang="es-ES" sz="1000" dirty="0" err="1"/>
              <a:t>I</a:t>
            </a:r>
            <a:r>
              <a:rPr lang="es-ES" sz="1000" dirty="0" err="1" smtClean="0"/>
              <a:t>t</a:t>
            </a:r>
            <a:r>
              <a:rPr lang="es-ES" sz="1000" dirty="0" smtClean="0"/>
              <a:t> causes </a:t>
            </a:r>
            <a:r>
              <a:rPr lang="en-US" sz="1000" dirty="0" smtClean="0"/>
              <a:t>75% </a:t>
            </a:r>
            <a:r>
              <a:rPr lang="en-US" sz="1000" dirty="0"/>
              <a:t>of </a:t>
            </a:r>
            <a:r>
              <a:rPr lang="en-US" sz="1000" dirty="0" smtClean="0"/>
              <a:t>deaths </a:t>
            </a:r>
            <a:r>
              <a:rPr lang="en-US" sz="1000" dirty="0"/>
              <a:t>related to skin </a:t>
            </a:r>
            <a:r>
              <a:rPr lang="en-US" sz="1000" dirty="0" smtClean="0"/>
              <a:t>cancer.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Dermoscopy</a:t>
            </a:r>
            <a:endParaRPr lang="en-US" sz="1600" dirty="0" smtClean="0"/>
          </a:p>
          <a:p>
            <a:pPr lvl="1"/>
            <a:r>
              <a:rPr lang="en-US" sz="1000" kern="1200" dirty="0"/>
              <a:t>I</a:t>
            </a:r>
            <a:r>
              <a:rPr lang="en-US" sz="1000" kern="1200" dirty="0" smtClean="0"/>
              <a:t>n-vivo, non-invasive skin imaging technique.</a:t>
            </a:r>
          </a:p>
          <a:p>
            <a:pPr lvl="1">
              <a:lnSpc>
                <a:spcPct val="150000"/>
              </a:lnSpc>
            </a:pPr>
            <a:r>
              <a:rPr lang="en-US" sz="1000" kern="1200" dirty="0" smtClean="0"/>
              <a:t>It improves the diagnostic accuracy up to 10-30%.</a:t>
            </a:r>
            <a:endParaRPr lang="en-US" sz="1000" dirty="0" smtClean="0"/>
          </a:p>
          <a:p>
            <a:pPr>
              <a:lnSpc>
                <a:spcPct val="150000"/>
              </a:lnSpc>
            </a:pPr>
            <a:r>
              <a:rPr lang="en-US" sz="1600" kern="1200" dirty="0" smtClean="0"/>
              <a:t>Computer-Aided Diagnosis (CAD) software </a:t>
            </a:r>
          </a:p>
          <a:p>
            <a:endParaRPr lang="en-US" sz="1600" dirty="0" smtClean="0"/>
          </a:p>
          <a:p>
            <a:endParaRPr lang="en-US" dirty="0"/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600" dirty="0" err="1" smtClean="0">
                <a:solidFill>
                  <a:srgbClr val="002060"/>
                </a:solidFill>
              </a:rPr>
              <a:t>Contextualization</a:t>
            </a:r>
            <a:endParaRPr lang="es-ES" sz="1600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45916550"/>
              </p:ext>
            </p:extLst>
          </p:nvPr>
        </p:nvGraphicFramePr>
        <p:xfrm>
          <a:off x="892280" y="3580242"/>
          <a:ext cx="7359440" cy="82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brir llave 5"/>
          <p:cNvSpPr/>
          <p:nvPr/>
        </p:nvSpPr>
        <p:spPr>
          <a:xfrm rot="5400000">
            <a:off x="2586317" y="3860437"/>
            <a:ext cx="92186" cy="945355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65096" y="4299942"/>
            <a:ext cx="12467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750" dirty="0">
                <a:solidFill>
                  <a:srgbClr val="000000"/>
                </a:solidFill>
              </a:rPr>
              <a:t>- </a:t>
            </a:r>
            <a:r>
              <a:rPr lang="es-ES" sz="750" b="1" dirty="0" err="1">
                <a:solidFill>
                  <a:srgbClr val="000000"/>
                </a:solidFill>
              </a:rPr>
              <a:t>Hair</a:t>
            </a:r>
            <a:r>
              <a:rPr lang="es-ES" sz="750" b="1" dirty="0">
                <a:solidFill>
                  <a:srgbClr val="000000"/>
                </a:solidFill>
              </a:rPr>
              <a:t> </a:t>
            </a:r>
            <a:r>
              <a:rPr lang="es-ES" sz="750" b="1" dirty="0" err="1" smtClean="0">
                <a:solidFill>
                  <a:srgbClr val="000000"/>
                </a:solidFill>
              </a:rPr>
              <a:t>removal</a:t>
            </a:r>
            <a:endParaRPr lang="es-ES" sz="750" b="1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sz="750" dirty="0" smtClean="0">
                <a:solidFill>
                  <a:srgbClr val="000000"/>
                </a:solidFill>
              </a:rPr>
              <a:t>- </a:t>
            </a:r>
            <a:r>
              <a:rPr lang="es-ES" sz="750" dirty="0" err="1">
                <a:solidFill>
                  <a:srgbClr val="000000"/>
                </a:solidFill>
              </a:rPr>
              <a:t>Contrast</a:t>
            </a:r>
            <a:r>
              <a:rPr lang="es-ES" sz="750" dirty="0">
                <a:solidFill>
                  <a:srgbClr val="000000"/>
                </a:solidFill>
              </a:rPr>
              <a:t> </a:t>
            </a:r>
            <a:r>
              <a:rPr lang="es-ES" sz="750" dirty="0" err="1">
                <a:solidFill>
                  <a:srgbClr val="000000"/>
                </a:solidFill>
              </a:rPr>
              <a:t>enhancement</a:t>
            </a:r>
            <a:endParaRPr lang="es-ES" sz="75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sz="750" dirty="0" smtClean="0">
                <a:solidFill>
                  <a:srgbClr val="000000"/>
                </a:solidFill>
              </a:rPr>
              <a:t>- </a:t>
            </a:r>
            <a:r>
              <a:rPr lang="es-ES" sz="750" dirty="0" err="1" smtClean="0">
                <a:solidFill>
                  <a:srgbClr val="000000"/>
                </a:solidFill>
              </a:rPr>
              <a:t>Illumination</a:t>
            </a:r>
            <a:r>
              <a:rPr lang="es-ES" sz="750" dirty="0" smtClean="0">
                <a:solidFill>
                  <a:srgbClr val="000000"/>
                </a:solidFill>
              </a:rPr>
              <a:t> </a:t>
            </a:r>
            <a:r>
              <a:rPr lang="es-ES" sz="750" dirty="0" err="1" smtClean="0">
                <a:solidFill>
                  <a:srgbClr val="000000"/>
                </a:solidFill>
              </a:rPr>
              <a:t>correction</a:t>
            </a:r>
            <a:endParaRPr lang="es-ES" sz="750" dirty="0" smtClean="0">
              <a:solidFill>
                <a:srgbClr val="000000"/>
              </a:solidFill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s-ES" sz="750" dirty="0" smtClean="0">
                <a:solidFill>
                  <a:srgbClr val="000000"/>
                </a:solidFill>
              </a:rPr>
              <a:t>…</a:t>
            </a:r>
            <a:endParaRPr lang="es-ES" sz="7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5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400" b="1" dirty="0" err="1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endParaRPr lang="es-ES" sz="2400" b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03666" y="1756280"/>
            <a:ext cx="3567742" cy="2060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200" kern="1200" dirty="0" smtClean="0"/>
          </a:p>
          <a:p>
            <a:pPr algn="just"/>
            <a:r>
              <a:rPr lang="en-US" sz="1400" b="1" kern="1200" dirty="0"/>
              <a:t>Hair </a:t>
            </a:r>
            <a:r>
              <a:rPr lang="en-US" sz="1400" b="1" kern="1200" dirty="0" smtClean="0"/>
              <a:t>detection </a:t>
            </a:r>
            <a:r>
              <a:rPr lang="en-US" sz="1400" kern="1200" dirty="0" smtClean="0"/>
              <a:t>      detects </a:t>
            </a:r>
            <a:r>
              <a:rPr lang="en-US" sz="1400" kern="1200" dirty="0"/>
              <a:t>and removes the hair pixels in the </a:t>
            </a:r>
            <a:r>
              <a:rPr lang="en-US" sz="1400" kern="1200" dirty="0" smtClean="0"/>
              <a:t>image.</a:t>
            </a:r>
          </a:p>
          <a:p>
            <a:pPr algn="just"/>
            <a:endParaRPr lang="en-US" sz="1400" kern="1200" dirty="0"/>
          </a:p>
          <a:p>
            <a:pPr algn="just"/>
            <a:r>
              <a:rPr lang="en-US" sz="1400" b="1" kern="1200" dirty="0"/>
              <a:t>Hair </a:t>
            </a:r>
            <a:r>
              <a:rPr lang="en-US" sz="1400" b="1" kern="1200" dirty="0" smtClean="0"/>
              <a:t>restoration</a:t>
            </a:r>
            <a:r>
              <a:rPr lang="en-US" sz="1400" kern="1200" dirty="0" smtClean="0"/>
              <a:t>     estimates </a:t>
            </a:r>
            <a:r>
              <a:rPr lang="en-US" sz="1400" kern="1200" dirty="0"/>
              <a:t>the color and texture of the pixels of the skin under the detected </a:t>
            </a:r>
            <a:r>
              <a:rPr lang="en-US" sz="1400" kern="1200" dirty="0" smtClean="0"/>
              <a:t>hairs, </a:t>
            </a:r>
            <a:r>
              <a:rPr lang="en-US" sz="1400" kern="1200" dirty="0"/>
              <a:t>and replaces </a:t>
            </a:r>
            <a:r>
              <a:rPr lang="en-US" sz="1400" kern="1200" dirty="0" smtClean="0"/>
              <a:t>it.</a:t>
            </a:r>
          </a:p>
          <a:p>
            <a:pPr algn="just"/>
            <a:endParaRPr lang="en-US" sz="1400" kern="1200" dirty="0"/>
          </a:p>
          <a:p>
            <a:pPr algn="just"/>
            <a:endParaRPr lang="en-US" sz="1400" kern="1200" dirty="0" smtClean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600" dirty="0" err="1" smtClean="0">
                <a:solidFill>
                  <a:srgbClr val="002060"/>
                </a:solidFill>
              </a:rPr>
              <a:t>Hair</a:t>
            </a:r>
            <a:r>
              <a:rPr lang="es-ES" sz="1600" dirty="0" smtClean="0">
                <a:solidFill>
                  <a:srgbClr val="002060"/>
                </a:solidFill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</a:rPr>
              <a:t>removal</a:t>
            </a:r>
            <a:endParaRPr lang="es-ES" sz="1600" dirty="0">
              <a:solidFill>
                <a:srgbClr val="00206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3800" r="1934" b="3100"/>
          <a:stretch/>
        </p:blipFill>
        <p:spPr>
          <a:xfrm>
            <a:off x="539552" y="2730257"/>
            <a:ext cx="2577670" cy="1656184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t="1872" r="1722" b="3156"/>
          <a:stretch/>
        </p:blipFill>
        <p:spPr>
          <a:xfrm>
            <a:off x="2339752" y="1707654"/>
            <a:ext cx="2521355" cy="1656184"/>
          </a:xfrm>
          <a:prstGeom prst="rect">
            <a:avLst/>
          </a:prstGeom>
        </p:spPr>
      </p:pic>
      <p:pic>
        <p:nvPicPr>
          <p:cNvPr id="8" name="Marcador de contenido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b="1648"/>
          <a:stretch/>
        </p:blipFill>
        <p:spPr>
          <a:xfrm>
            <a:off x="647564" y="1275606"/>
            <a:ext cx="2160241" cy="1454651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6372200" y="2057979"/>
            <a:ext cx="180020" cy="45719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>
            <a:off x="6505612" y="2807395"/>
            <a:ext cx="180020" cy="45719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arcador de contenido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26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400" b="1" dirty="0" err="1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endParaRPr lang="es-ES" sz="2400" b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00702" y="1411306"/>
            <a:ext cx="3567742" cy="1628496"/>
          </a:xfrm>
        </p:spPr>
        <p:txBody>
          <a:bodyPr>
            <a:normAutofit/>
          </a:bodyPr>
          <a:lstStyle/>
          <a:p>
            <a:pPr algn="just"/>
            <a:endParaRPr lang="en-US" sz="1400" kern="1200" dirty="0"/>
          </a:p>
          <a:p>
            <a:pPr algn="just"/>
            <a:endParaRPr lang="en-US" sz="1400" kern="1200" dirty="0" smtClean="0"/>
          </a:p>
          <a:p>
            <a:pPr marL="0" indent="0" algn="just">
              <a:buNone/>
            </a:pPr>
            <a:endParaRPr lang="en-US" sz="1400" kern="1200" dirty="0"/>
          </a:p>
          <a:p>
            <a:pPr marL="0" indent="0" algn="just">
              <a:buNone/>
            </a:pPr>
            <a:r>
              <a:rPr lang="en-US" sz="1400" b="1" kern="1200" dirty="0" smtClean="0"/>
              <a:t>Goal</a:t>
            </a:r>
            <a:r>
              <a:rPr lang="en-US" sz="1400" kern="1200" dirty="0" smtClean="0"/>
              <a:t>     Compare </a:t>
            </a:r>
            <a:r>
              <a:rPr lang="en-US" sz="1400" kern="1200" dirty="0"/>
              <a:t>the </a:t>
            </a:r>
            <a:r>
              <a:rPr lang="en-US" sz="1400" kern="1200" dirty="0" smtClean="0"/>
              <a:t>performance of </a:t>
            </a:r>
            <a:r>
              <a:rPr lang="en-US" sz="1400" kern="1200" dirty="0"/>
              <a:t>different hair removal approaches on </a:t>
            </a:r>
            <a:r>
              <a:rPr lang="en-US" sz="1400" kern="1200" dirty="0" err="1"/>
              <a:t>dermoscopic</a:t>
            </a:r>
            <a:r>
              <a:rPr lang="en-US" sz="1400" kern="1200" dirty="0"/>
              <a:t> </a:t>
            </a:r>
            <a:r>
              <a:rPr lang="en-US" sz="1400" kern="1200" dirty="0" smtClean="0"/>
              <a:t>images </a:t>
            </a:r>
            <a:r>
              <a:rPr lang="en-US" sz="1400" kern="1200" dirty="0"/>
              <a:t>in terms of their similarity with a reference </a:t>
            </a:r>
            <a:r>
              <a:rPr lang="en-US" sz="1400" kern="1200" dirty="0" smtClean="0"/>
              <a:t>images.</a:t>
            </a:r>
            <a:endParaRPr lang="en-US" sz="1400" kern="1200" dirty="0"/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600" dirty="0" err="1" smtClean="0">
                <a:solidFill>
                  <a:srgbClr val="002060"/>
                </a:solidFill>
              </a:rPr>
              <a:t>Objective</a:t>
            </a:r>
            <a:endParaRPr lang="es-ES" sz="1600" dirty="0">
              <a:solidFill>
                <a:srgbClr val="00206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3800" r="1934" b="3100"/>
          <a:stretch/>
        </p:blipFill>
        <p:spPr>
          <a:xfrm>
            <a:off x="539552" y="2730257"/>
            <a:ext cx="2577670" cy="1656184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t="1872" r="1722" b="3156"/>
          <a:stretch/>
        </p:blipFill>
        <p:spPr>
          <a:xfrm>
            <a:off x="2339752" y="1707654"/>
            <a:ext cx="2521355" cy="1656184"/>
          </a:xfrm>
          <a:prstGeom prst="rect">
            <a:avLst/>
          </a:prstGeom>
        </p:spPr>
      </p:pic>
      <p:pic>
        <p:nvPicPr>
          <p:cNvPr id="8" name="Marcador de contenido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b="1648"/>
          <a:stretch/>
        </p:blipFill>
        <p:spPr>
          <a:xfrm>
            <a:off x="647564" y="1275606"/>
            <a:ext cx="2160241" cy="1454651"/>
          </a:xfrm>
          <a:prstGeom prst="rect">
            <a:avLst/>
          </a:prstGeom>
        </p:spPr>
      </p:pic>
      <p:sp>
        <p:nvSpPr>
          <p:cNvPr id="9" name="Marcador de contenido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lecha derecha 16"/>
          <p:cNvSpPr/>
          <p:nvPr/>
        </p:nvSpPr>
        <p:spPr>
          <a:xfrm>
            <a:off x="5436096" y="2260858"/>
            <a:ext cx="180020" cy="45719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1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Experimental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Frame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600" dirty="0" err="1" smtClean="0">
                <a:solidFill>
                  <a:srgbClr val="002060"/>
                </a:solidFill>
              </a:rPr>
              <a:t>Hair</a:t>
            </a:r>
            <a:r>
              <a:rPr lang="es-ES" sz="1600" dirty="0" smtClean="0">
                <a:solidFill>
                  <a:srgbClr val="002060"/>
                </a:solidFill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</a:rPr>
              <a:t>Removal</a:t>
            </a:r>
            <a:r>
              <a:rPr lang="es-ES" sz="1600" dirty="0" smtClean="0">
                <a:solidFill>
                  <a:srgbClr val="002060"/>
                </a:solidFill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</a:rPr>
              <a:t>Methods</a:t>
            </a:r>
            <a:endParaRPr lang="es-E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868310"/>
              </p:ext>
            </p:extLst>
          </p:nvPr>
        </p:nvGraphicFramePr>
        <p:xfrm>
          <a:off x="1727684" y="1313259"/>
          <a:ext cx="5688632" cy="293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492291172"/>
                    </a:ext>
                  </a:extLst>
                </a:gridCol>
                <a:gridCol w="2244080">
                  <a:extLst>
                    <a:ext uri="{9D8B030D-6E8A-4147-A177-3AD203B41FA5}">
                      <a16:colId xmlns:a16="http://schemas.microsoft.com/office/drawing/2014/main" val="2826002240"/>
                    </a:ext>
                  </a:extLst>
                </a:gridCol>
                <a:gridCol w="2220416">
                  <a:extLst>
                    <a:ext uri="{9D8B030D-6E8A-4147-A177-3AD203B41FA5}">
                      <a16:colId xmlns:a16="http://schemas.microsoft.com/office/drawing/2014/main" val="2202525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Method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Hair</a:t>
                      </a:r>
                      <a:r>
                        <a:rPr lang="en-GB" baseline="0" noProof="0" dirty="0" smtClean="0"/>
                        <a:t> segmentation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 smtClean="0"/>
                        <a:t>Inpainting</a:t>
                      </a:r>
                      <a:r>
                        <a:rPr lang="en-GB" baseline="0" noProof="0" dirty="0" smtClean="0"/>
                        <a:t> method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684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Lee </a:t>
                      </a:r>
                      <a:r>
                        <a:rPr lang="en-GB" i="1" noProof="0" dirty="0" smtClean="0"/>
                        <a:t>et al.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Grayscale closing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Bilinear</a:t>
                      </a:r>
                      <a:r>
                        <a:rPr lang="en-GB" baseline="0" noProof="0" dirty="0" smtClean="0"/>
                        <a:t> interpolation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80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Xie</a:t>
                      </a:r>
                      <a:r>
                        <a:rPr lang="en-GB" noProof="0" dirty="0" smtClean="0"/>
                        <a:t> </a:t>
                      </a:r>
                      <a:r>
                        <a:rPr lang="en-GB" i="1" noProof="0" dirty="0" smtClean="0"/>
                        <a:t>et al.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Grayscale</a:t>
                      </a:r>
                      <a:r>
                        <a:rPr lang="en-GB" baseline="0" noProof="0" dirty="0" smtClean="0"/>
                        <a:t> top-hat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Non-linear</a:t>
                      </a:r>
                      <a:r>
                        <a:rPr lang="en-GB" baseline="0" noProof="0" dirty="0" smtClean="0"/>
                        <a:t> PDE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523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Abbas </a:t>
                      </a:r>
                      <a:r>
                        <a:rPr lang="en-GB" i="1" noProof="0" dirty="0" smtClean="0"/>
                        <a:t>et al.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Derivative of Gaussians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Coherence transport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269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Huang </a:t>
                      </a:r>
                      <a:r>
                        <a:rPr lang="en-GB" i="1" noProof="0" dirty="0" smtClean="0"/>
                        <a:t>et al.</a:t>
                      </a:r>
                      <a:endParaRPr lang="en-GB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Conventional</a:t>
                      </a:r>
                      <a:r>
                        <a:rPr lang="en-GB" baseline="0" noProof="0" dirty="0" smtClean="0"/>
                        <a:t> matched filters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Region growing algorithms and linear discriminant analysis</a:t>
                      </a:r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8908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Tossi</a:t>
                      </a:r>
                      <a:r>
                        <a:rPr lang="en-GB" noProof="0" dirty="0" smtClean="0"/>
                        <a:t> </a:t>
                      </a:r>
                      <a:r>
                        <a:rPr lang="en-GB" i="1" noProof="0" dirty="0" smtClean="0"/>
                        <a:t>et al.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Canny edge detector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Coherence transport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45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Bibiloni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i="1" baseline="0" noProof="0" dirty="0" smtClean="0"/>
                        <a:t>et al.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Color</a:t>
                      </a:r>
                      <a:r>
                        <a:rPr lang="en-GB" noProof="0" dirty="0" smtClean="0"/>
                        <a:t> top-hat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Morphological </a:t>
                      </a:r>
                      <a:r>
                        <a:rPr lang="en-GB" noProof="0" dirty="0" err="1" smtClean="0"/>
                        <a:t>inpainting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148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1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Experimental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Frame</a:t>
            </a:r>
            <a:endParaRPr lang="es-ES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359446" y="2386255"/>
            <a:ext cx="585752" cy="189894"/>
          </a:xfrm>
        </p:spPr>
        <p:txBody>
          <a:bodyPr/>
          <a:lstStyle/>
          <a:p>
            <a:r>
              <a:rPr lang="es-ES" dirty="0" smtClean="0"/>
              <a:t>DB GAN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768244" y="2375478"/>
            <a:ext cx="536934" cy="194678"/>
          </a:xfrm>
        </p:spPr>
        <p:txBody>
          <a:bodyPr/>
          <a:lstStyle/>
          <a:p>
            <a:r>
              <a:rPr lang="es-ES" dirty="0" smtClean="0"/>
              <a:t>DB SIM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600" dirty="0" err="1" smtClean="0">
                <a:solidFill>
                  <a:srgbClr val="002060"/>
                </a:solidFill>
              </a:rPr>
              <a:t>Databases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85800" y="593024"/>
            <a:ext cx="7522603" cy="17250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685784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25" b="1" kern="800" spc="-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4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5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4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Reference </a:t>
            </a:r>
            <a:r>
              <a:rPr lang="es-ES" sz="1400" dirty="0" err="1" smtClean="0"/>
              <a:t>image</a:t>
            </a:r>
            <a:r>
              <a:rPr lang="es-ES" sz="1400" dirty="0" smtClean="0"/>
              <a:t>: </a:t>
            </a:r>
            <a:r>
              <a:rPr lang="en-US" sz="1400" b="0" dirty="0" smtClean="0"/>
              <a:t>13 </a:t>
            </a:r>
            <a:r>
              <a:rPr lang="en-US" sz="1400" b="0" dirty="0" err="1" smtClean="0"/>
              <a:t>dermoscopic</a:t>
            </a:r>
            <a:r>
              <a:rPr lang="en-US" sz="1400" b="0" dirty="0" smtClean="0"/>
              <a:t> hairless images of the PH2 dataset.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Simulated hair</a:t>
            </a:r>
          </a:p>
          <a:p>
            <a:pPr marL="628642" lvl="1" indent="-2857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DB GAN: </a:t>
            </a:r>
            <a:r>
              <a:rPr lang="en-US" sz="1400" b="0" dirty="0" smtClean="0"/>
              <a:t>method based on generative adversarial networks by </a:t>
            </a:r>
            <a:r>
              <a:rPr lang="en-US" sz="1400" b="0" dirty="0" err="1" smtClean="0"/>
              <a:t>Attia</a:t>
            </a:r>
            <a:r>
              <a:rPr lang="en-US" sz="1400" b="0" dirty="0" smtClean="0"/>
              <a:t> </a:t>
            </a:r>
            <a:r>
              <a:rPr lang="en-US" sz="1400" b="0" i="1" dirty="0" smtClean="0"/>
              <a:t>et al.</a:t>
            </a:r>
          </a:p>
          <a:p>
            <a:pPr marL="628642" lvl="1" indent="-2857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DB SIM: </a:t>
            </a:r>
            <a:r>
              <a:rPr lang="en-US" sz="1400" b="0" dirty="0" err="1" smtClean="0"/>
              <a:t>HairSim</a:t>
            </a:r>
            <a:r>
              <a:rPr lang="en-US" sz="1400" b="0" dirty="0" smtClean="0"/>
              <a:t> software, implemented by </a:t>
            </a:r>
            <a:r>
              <a:rPr lang="en-US" sz="1400" b="0" dirty="0" err="1" smtClean="0"/>
              <a:t>Mirzaalian</a:t>
            </a:r>
            <a:r>
              <a:rPr lang="en-US" sz="1400" b="0" dirty="0" smtClean="0"/>
              <a:t> </a:t>
            </a:r>
            <a:r>
              <a:rPr lang="en-US" sz="1400" b="0" i="1" dirty="0" smtClean="0"/>
              <a:t>et al.</a:t>
            </a:r>
          </a:p>
          <a:p>
            <a:endParaRPr lang="en-US" dirty="0" smtClean="0"/>
          </a:p>
          <a:p>
            <a:endParaRPr lang="es-ES" dirty="0"/>
          </a:p>
        </p:txBody>
      </p:sp>
      <p:sp>
        <p:nvSpPr>
          <p:cNvPr id="10" name="Marcador de texto 2"/>
          <p:cNvSpPr txBox="1">
            <a:spLocks/>
          </p:cNvSpPr>
          <p:nvPr/>
        </p:nvSpPr>
        <p:spPr>
          <a:xfrm>
            <a:off x="1651260" y="2403025"/>
            <a:ext cx="1220320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685784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25" b="1" kern="800" spc="-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4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5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Reference </a:t>
            </a:r>
            <a:r>
              <a:rPr lang="es-ES" dirty="0" err="1" smtClean="0"/>
              <a:t>image</a:t>
            </a:r>
            <a:endParaRPr lang="es-ES" dirty="0"/>
          </a:p>
        </p:txBody>
      </p:sp>
      <p:pic>
        <p:nvPicPr>
          <p:cNvPr id="16" name="Imagen 15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25" y="2647288"/>
            <a:ext cx="1993321" cy="1497600"/>
          </a:xfrm>
          <a:prstGeom prst="rect">
            <a:avLst/>
          </a:prstGeom>
        </p:spPr>
      </p:pic>
      <p:pic>
        <p:nvPicPr>
          <p:cNvPr id="17" name="Imagen 16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22" y="2658326"/>
            <a:ext cx="1998000" cy="1497600"/>
          </a:xfrm>
          <a:prstGeom prst="rect">
            <a:avLst/>
          </a:prstGeom>
        </p:spPr>
      </p:pic>
      <p:pic>
        <p:nvPicPr>
          <p:cNvPr id="18" name="Imagen 17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20" y="2658326"/>
            <a:ext cx="1998000" cy="14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600" dirty="0" err="1" smtClean="0">
                <a:solidFill>
                  <a:srgbClr val="002060"/>
                </a:solidFill>
              </a:rPr>
              <a:t>Qualitatives</a:t>
            </a:r>
            <a:endParaRPr lang="es-E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683568" y="1015165"/>
            <a:ext cx="1220320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685784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25" b="1" kern="800" spc="-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4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5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Reference </a:t>
            </a:r>
            <a:r>
              <a:rPr lang="es-ES" dirty="0" err="1" smtClean="0"/>
              <a:t>image</a:t>
            </a:r>
            <a:endParaRPr lang="es-ES" dirty="0"/>
          </a:p>
        </p:txBody>
      </p:sp>
      <p:sp>
        <p:nvSpPr>
          <p:cNvPr id="7" name="Marcador de texto 2"/>
          <p:cNvSpPr txBox="1">
            <a:spLocks/>
          </p:cNvSpPr>
          <p:nvPr/>
        </p:nvSpPr>
        <p:spPr>
          <a:xfrm>
            <a:off x="2897814" y="989849"/>
            <a:ext cx="1386154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685784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25" b="1" kern="800" spc="-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4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5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GAN </a:t>
            </a:r>
            <a:r>
              <a:rPr lang="es-ES" dirty="0" err="1" smtClean="0"/>
              <a:t>hair</a:t>
            </a:r>
            <a:r>
              <a:rPr lang="es-ES" dirty="0" smtClean="0"/>
              <a:t> </a:t>
            </a:r>
            <a:r>
              <a:rPr lang="es-ES" dirty="0" err="1" smtClean="0"/>
              <a:t>simulation</a:t>
            </a:r>
            <a:endParaRPr lang="es-ES" dirty="0"/>
          </a:p>
        </p:txBody>
      </p:sp>
      <p:sp>
        <p:nvSpPr>
          <p:cNvPr id="8" name="Marcador de texto 2"/>
          <p:cNvSpPr txBox="1">
            <a:spLocks/>
          </p:cNvSpPr>
          <p:nvPr/>
        </p:nvSpPr>
        <p:spPr>
          <a:xfrm>
            <a:off x="5112060" y="1015165"/>
            <a:ext cx="1220320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685784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25" b="1" kern="800" spc="-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4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5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Lee</a:t>
            </a:r>
            <a:endParaRPr lang="es-ES" dirty="0"/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7237880" y="1019677"/>
            <a:ext cx="1220320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685784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25" b="1" kern="800" spc="-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4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5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Xie</a:t>
            </a:r>
            <a:endParaRPr lang="es-ES" dirty="0"/>
          </a:p>
        </p:txBody>
      </p:sp>
      <p:sp>
        <p:nvSpPr>
          <p:cNvPr id="16" name="Marcador de texto 2"/>
          <p:cNvSpPr txBox="1">
            <a:spLocks/>
          </p:cNvSpPr>
          <p:nvPr/>
        </p:nvSpPr>
        <p:spPr>
          <a:xfrm>
            <a:off x="683568" y="2849094"/>
            <a:ext cx="1220320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685784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25" b="1" kern="800" spc="-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4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5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Abbas</a:t>
            </a:r>
            <a:endParaRPr lang="es-ES" dirty="0"/>
          </a:p>
        </p:txBody>
      </p:sp>
      <p:sp>
        <p:nvSpPr>
          <p:cNvPr id="17" name="Marcador de texto 2"/>
          <p:cNvSpPr txBox="1">
            <a:spLocks/>
          </p:cNvSpPr>
          <p:nvPr/>
        </p:nvSpPr>
        <p:spPr>
          <a:xfrm>
            <a:off x="2897814" y="2823778"/>
            <a:ext cx="1220320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685784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25" b="1" kern="800" spc="-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4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5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Huang</a:t>
            </a:r>
            <a:endParaRPr lang="es-ES" dirty="0"/>
          </a:p>
        </p:txBody>
      </p:sp>
      <p:sp>
        <p:nvSpPr>
          <p:cNvPr id="18" name="Marcador de texto 2"/>
          <p:cNvSpPr txBox="1">
            <a:spLocks/>
          </p:cNvSpPr>
          <p:nvPr/>
        </p:nvSpPr>
        <p:spPr>
          <a:xfrm>
            <a:off x="5112060" y="2849094"/>
            <a:ext cx="1220320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685784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25" b="1" kern="800" spc="-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4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5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Tossi</a:t>
            </a:r>
            <a:endParaRPr lang="es-ES" dirty="0"/>
          </a:p>
        </p:txBody>
      </p:sp>
      <p:sp>
        <p:nvSpPr>
          <p:cNvPr id="19" name="Marcador de texto 2"/>
          <p:cNvSpPr txBox="1">
            <a:spLocks/>
          </p:cNvSpPr>
          <p:nvPr/>
        </p:nvSpPr>
        <p:spPr>
          <a:xfrm>
            <a:off x="7237880" y="2823778"/>
            <a:ext cx="1220320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685784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25" b="1" kern="800" spc="-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4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5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Bibiloni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80" y="1241877"/>
            <a:ext cx="1456559" cy="145655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0" y="3075806"/>
            <a:ext cx="1458000" cy="1458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14" y="3075806"/>
            <a:ext cx="1458000" cy="1458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75" y="3075806"/>
            <a:ext cx="1458000" cy="1458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0" y="1241877"/>
            <a:ext cx="1458000" cy="1458000"/>
          </a:xfrm>
          <a:prstGeom prst="rect">
            <a:avLst/>
          </a:prstGeom>
        </p:spPr>
      </p:pic>
      <p:pic>
        <p:nvPicPr>
          <p:cNvPr id="24" name="Imagen 23"/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0436"/>
            <a:ext cx="1458000" cy="14580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14" y="1240436"/>
            <a:ext cx="1458000" cy="1458000"/>
          </a:xfrm>
          <a:prstGeom prst="rect">
            <a:avLst/>
          </a:prstGeom>
        </p:spPr>
      </p:pic>
      <p:pic>
        <p:nvPicPr>
          <p:cNvPr id="26" name="Imagen 25"/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39" y="3128935"/>
            <a:ext cx="1458000" cy="14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3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s-ES" sz="1600" dirty="0" err="1" smtClean="0">
                <a:solidFill>
                  <a:srgbClr val="002060"/>
                </a:solidFill>
              </a:rPr>
              <a:t>Quantitatives</a:t>
            </a:r>
            <a:endParaRPr lang="es-E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82352" y="1039988"/>
            <a:ext cx="7757355" cy="358944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685784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25" b="1" kern="800" spc="-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4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5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1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400" dirty="0" smtClean="0"/>
              <a:t>Objective performance measures of similarity</a:t>
            </a:r>
            <a:endParaRPr lang="en-US" sz="14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Mean Squared Error (MSE)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Peak Signal-to-Noise Ratio (PSNR)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Root Mean Squared Error (RMSE)	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Structural Similarity Index (SSIM)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Multi-Scale Structural Similarity Index (MSSSIM)</a:t>
            </a:r>
            <a:endParaRPr lang="en-US" b="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Universal Quality Image Index (UQI)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Visual Information Fidelity (VIF)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PSNR-HVS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PSNR-HVS-M</a:t>
            </a:r>
          </a:p>
          <a:p>
            <a:endParaRPr lang="en-GB" b="0" dirty="0"/>
          </a:p>
          <a:p>
            <a:endParaRPr lang="en-GB" b="0" dirty="0" smtClean="0"/>
          </a:p>
          <a:p>
            <a:pPr>
              <a:lnSpc>
                <a:spcPct val="150000"/>
              </a:lnSpc>
            </a:pPr>
            <a:r>
              <a:rPr lang="en-GB" sz="1400" dirty="0" smtClean="0"/>
              <a:t>Statistical study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T-test</a:t>
            </a:r>
            <a:r>
              <a:rPr lang="en-GB" b="0" dirty="0" smtClean="0"/>
              <a:t> if the samples pass de normality test, or if not, the </a:t>
            </a:r>
            <a:r>
              <a:rPr lang="en-GB" dirty="0" smtClean="0"/>
              <a:t>Wilcoxon Signed-Rank</a:t>
            </a:r>
            <a:r>
              <a:rPr lang="en-GB" b="0" dirty="0" smtClean="0"/>
              <a:t> </a:t>
            </a:r>
            <a:r>
              <a:rPr lang="en-GB" dirty="0" smtClean="0"/>
              <a:t>test</a:t>
            </a:r>
            <a:r>
              <a:rPr lang="en-GB" b="0" dirty="0" smtClean="0"/>
              <a:t>.</a:t>
            </a:r>
            <a:endParaRPr lang="es-ES" b="0" dirty="0"/>
          </a:p>
        </p:txBody>
      </p:sp>
      <p:sp>
        <p:nvSpPr>
          <p:cNvPr id="6" name="Cerrar llave 5"/>
          <p:cNvSpPr/>
          <p:nvPr/>
        </p:nvSpPr>
        <p:spPr>
          <a:xfrm>
            <a:off x="3125572" y="1419622"/>
            <a:ext cx="216024" cy="979815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3455876" y="1776415"/>
            <a:ext cx="1034257" cy="266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30" dirty="0" smtClean="0">
                <a:solidFill>
                  <a:srgbClr val="0070C0"/>
                </a:solidFill>
              </a:rPr>
              <a:t>Pixel </a:t>
            </a:r>
            <a:r>
              <a:rPr lang="en-GB" sz="1130" dirty="0">
                <a:solidFill>
                  <a:srgbClr val="0070C0"/>
                </a:solidFill>
              </a:rPr>
              <a:t>to </a:t>
            </a:r>
            <a:r>
              <a:rPr lang="en-GB" sz="1130" dirty="0" smtClean="0">
                <a:solidFill>
                  <a:srgbClr val="0070C0"/>
                </a:solidFill>
              </a:rPr>
              <a:t>pixel.</a:t>
            </a:r>
            <a:endParaRPr lang="es-ES" sz="1130" dirty="0">
              <a:solidFill>
                <a:srgbClr val="0070C0"/>
              </a:solidFill>
            </a:endParaRPr>
          </a:p>
        </p:txBody>
      </p:sp>
      <p:sp>
        <p:nvSpPr>
          <p:cNvPr id="9" name="Cerrar llave 8"/>
          <p:cNvSpPr/>
          <p:nvPr/>
        </p:nvSpPr>
        <p:spPr>
          <a:xfrm>
            <a:off x="3923928" y="2463738"/>
            <a:ext cx="216024" cy="411383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4247964" y="2536315"/>
            <a:ext cx="3390672" cy="266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30" dirty="0" smtClean="0">
                <a:solidFill>
                  <a:srgbClr val="0070C0"/>
                </a:solidFill>
              </a:rPr>
              <a:t>Statistical features locally and then combine them.</a:t>
            </a:r>
            <a:endParaRPr lang="es-ES" sz="1130" dirty="0">
              <a:solidFill>
                <a:srgbClr val="0070C0"/>
              </a:solidFill>
            </a:endParaRPr>
          </a:p>
        </p:txBody>
      </p:sp>
      <p:sp>
        <p:nvSpPr>
          <p:cNvPr id="11" name="Cerrar llave 10"/>
          <p:cNvSpPr/>
          <p:nvPr/>
        </p:nvSpPr>
        <p:spPr>
          <a:xfrm>
            <a:off x="3169960" y="3024527"/>
            <a:ext cx="171636" cy="627343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3455876" y="3205084"/>
            <a:ext cx="4079963" cy="266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30" dirty="0" smtClean="0">
                <a:solidFill>
                  <a:srgbClr val="0070C0"/>
                </a:solidFill>
              </a:rPr>
              <a:t>Based on the perception of the Human Visual System (HVS).</a:t>
            </a:r>
            <a:endParaRPr lang="es-ES" sz="113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Blue Lime">
      <a:dk1>
        <a:srgbClr val="57565A"/>
      </a:dk1>
      <a:lt1>
        <a:sysClr val="window" lastClr="FFFFFF"/>
      </a:lt1>
      <a:dk2>
        <a:srgbClr val="8DC928"/>
      </a:dk2>
      <a:lt2>
        <a:srgbClr val="ABD22A"/>
      </a:lt2>
      <a:accent1>
        <a:srgbClr val="2099D8"/>
      </a:accent1>
      <a:accent2>
        <a:srgbClr val="239CCE"/>
      </a:accent2>
      <a:accent3>
        <a:srgbClr val="27A6C2"/>
      </a:accent3>
      <a:accent4>
        <a:srgbClr val="25B7AB"/>
      </a:accent4>
      <a:accent5>
        <a:srgbClr val="5BBE77"/>
      </a:accent5>
      <a:accent6>
        <a:srgbClr val="7EC44E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i9_Blue Lime Dark">
      <a:dk1>
        <a:srgbClr val="FFFFFF"/>
      </a:dk1>
      <a:lt1>
        <a:srgbClr val="2B2B2D"/>
      </a:lt1>
      <a:dk2>
        <a:srgbClr val="8DC928"/>
      </a:dk2>
      <a:lt2>
        <a:srgbClr val="ABD22A"/>
      </a:lt2>
      <a:accent1>
        <a:srgbClr val="2099D8"/>
      </a:accent1>
      <a:accent2>
        <a:srgbClr val="239CCE"/>
      </a:accent2>
      <a:accent3>
        <a:srgbClr val="27A6C2"/>
      </a:accent3>
      <a:accent4>
        <a:srgbClr val="25B7AB"/>
      </a:accent4>
      <a:accent5>
        <a:srgbClr val="5BBE77"/>
      </a:accent5>
      <a:accent6>
        <a:srgbClr val="7EC44E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166131</TotalTime>
  <Words>587</Words>
  <Application>Microsoft Office PowerPoint</Application>
  <PresentationFormat>Presentación en pantalla (16:9)</PresentationFormat>
  <Paragraphs>158</Paragraphs>
  <Slides>13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Arial Unicode MS</vt:lpstr>
      <vt:lpstr>Calibri</vt:lpstr>
      <vt:lpstr>Open Sans</vt:lpstr>
      <vt:lpstr>Open Sans Light</vt:lpstr>
      <vt:lpstr>Diseño personalizado</vt:lpstr>
      <vt:lpstr>1_Office Theme</vt:lpstr>
      <vt:lpstr>Office Theme</vt:lpstr>
      <vt:lpstr>Presentación de PowerPoint</vt:lpstr>
      <vt:lpstr>Index</vt:lpstr>
      <vt:lpstr>Introduction</vt:lpstr>
      <vt:lpstr>Introduction</vt:lpstr>
      <vt:lpstr>Introduction</vt:lpstr>
      <vt:lpstr>Experimental Frame</vt:lpstr>
      <vt:lpstr>Experimental Frame</vt:lpstr>
      <vt:lpstr>Results</vt:lpstr>
      <vt:lpstr>Results</vt:lpstr>
      <vt:lpstr>Results</vt:lpstr>
      <vt:lpstr>Conclusions</vt:lpstr>
      <vt:lpstr>Acknowledgments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DO ANYTHING!</dc:title>
  <dc:subject/>
  <dc:creator>UIB</dc:creator>
  <cp:keywords/>
  <dc:description/>
  <cp:lastModifiedBy>UIB</cp:lastModifiedBy>
  <cp:revision>1682</cp:revision>
  <dcterms:created xsi:type="dcterms:W3CDTF">2014-10-08T23:03:32Z</dcterms:created>
  <dcterms:modified xsi:type="dcterms:W3CDTF">2019-10-31T08:43:38Z</dcterms:modified>
  <cp:category/>
</cp:coreProperties>
</file>